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75" r:id="rId3"/>
  </p:sldMasterIdLst>
  <p:notesMasterIdLst>
    <p:notesMasterId r:id="rId5"/>
  </p:notesMasterIdLst>
  <p:sldIdLst>
    <p:sldId id="270" r:id="rId4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2"/>
    <p:restoredTop sz="94710"/>
  </p:normalViewPr>
  <p:slideViewPr>
    <p:cSldViewPr snapToGrid="0" snapToObjects="1">
      <p:cViewPr>
        <p:scale>
          <a:sx n="66" d="100"/>
          <a:sy n="66" d="100"/>
        </p:scale>
        <p:origin x="-696" y="-110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420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D540E5-E4CA-4515-BE26-10B5CB533F56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D55B4299-80E2-4C8F-9E0E-B55FFCF2DED7}">
      <dgm:prSet phldrT="[Text]"/>
      <dgm:spPr/>
      <dgm:t>
        <a:bodyPr/>
        <a:lstStyle/>
        <a:p>
          <a:r>
            <a:rPr lang="de-DE" dirty="0"/>
            <a:t>Agent </a:t>
          </a:r>
          <a:r>
            <a:rPr lang="de-DE" dirty="0" err="1"/>
            <a:t>Scored</a:t>
          </a:r>
          <a:endParaRPr lang="de-DE" dirty="0"/>
        </a:p>
      </dgm:t>
    </dgm:pt>
    <dgm:pt modelId="{64182001-97C5-4BF8-B08C-C04532A2BC77}" type="parTrans" cxnId="{1805E69D-3731-416B-ADFD-B18927ACAC57}">
      <dgm:prSet/>
      <dgm:spPr/>
      <dgm:t>
        <a:bodyPr/>
        <a:lstStyle/>
        <a:p>
          <a:endParaRPr lang="de-DE"/>
        </a:p>
      </dgm:t>
    </dgm:pt>
    <dgm:pt modelId="{07949C78-5870-44F8-B4DC-D4AE8655F124}" type="sibTrans" cxnId="{1805E69D-3731-416B-ADFD-B18927ACAC57}">
      <dgm:prSet/>
      <dgm:spPr/>
      <dgm:t>
        <a:bodyPr/>
        <a:lstStyle/>
        <a:p>
          <a:endParaRPr lang="de-DE"/>
        </a:p>
      </dgm:t>
    </dgm:pt>
    <dgm:pt modelId="{73A31AC1-2D06-4434-B884-87B59D9E13F9}">
      <dgm:prSet phldrT="[Text]"/>
      <dgm:spPr/>
      <dgm:t>
        <a:bodyPr/>
        <a:lstStyle/>
        <a:p>
          <a:r>
            <a:rPr lang="de-DE" dirty="0"/>
            <a:t>Opponent </a:t>
          </a:r>
          <a:r>
            <a:rPr lang="de-DE" dirty="0" err="1"/>
            <a:t>Scored</a:t>
          </a:r>
          <a:endParaRPr lang="de-DE" dirty="0"/>
        </a:p>
      </dgm:t>
    </dgm:pt>
    <dgm:pt modelId="{11B129DD-6DED-4460-99D3-7F2EE9BBD9A2}" type="parTrans" cxnId="{BCFB7FA6-8AA9-4DA8-B89E-96C09E901496}">
      <dgm:prSet/>
      <dgm:spPr/>
      <dgm:t>
        <a:bodyPr/>
        <a:lstStyle/>
        <a:p>
          <a:endParaRPr lang="de-DE"/>
        </a:p>
      </dgm:t>
    </dgm:pt>
    <dgm:pt modelId="{ABA8F2CB-3A2E-4124-8ECE-0E3D4A276356}" type="sibTrans" cxnId="{BCFB7FA6-8AA9-4DA8-B89E-96C09E901496}">
      <dgm:prSet/>
      <dgm:spPr/>
      <dgm:t>
        <a:bodyPr/>
        <a:lstStyle/>
        <a:p>
          <a:endParaRPr lang="de-DE"/>
        </a:p>
      </dgm:t>
    </dgm:pt>
    <dgm:pt modelId="{A00CF77D-E545-48C3-A86A-E5FCA9CFEFEE}">
      <dgm:prSet phldrT="[Text]"/>
      <dgm:spPr/>
      <dgm:t>
        <a:bodyPr/>
        <a:lstStyle/>
        <a:p>
          <a:r>
            <a:rPr lang="de-DE" dirty="0"/>
            <a:t>Fast </a:t>
          </a:r>
          <a:r>
            <a:rPr lang="de-DE" dirty="0" err="1"/>
            <a:t>Direction</a:t>
          </a:r>
          <a:r>
            <a:rPr lang="de-DE" dirty="0"/>
            <a:t> </a:t>
          </a:r>
          <a:r>
            <a:rPr lang="de-DE" dirty="0" err="1"/>
            <a:t>Changes</a:t>
          </a:r>
          <a:endParaRPr lang="de-DE" dirty="0"/>
        </a:p>
      </dgm:t>
    </dgm:pt>
    <dgm:pt modelId="{42BF7063-02E8-416E-80EA-6C13F0E77C26}" type="parTrans" cxnId="{328A8014-4159-4956-818E-440CB6E35DA2}">
      <dgm:prSet/>
      <dgm:spPr/>
      <dgm:t>
        <a:bodyPr/>
        <a:lstStyle/>
        <a:p>
          <a:endParaRPr lang="de-DE"/>
        </a:p>
      </dgm:t>
    </dgm:pt>
    <dgm:pt modelId="{B3B30F8F-8B81-4521-8963-FD80C84A6DCF}" type="sibTrans" cxnId="{328A8014-4159-4956-818E-440CB6E35DA2}">
      <dgm:prSet/>
      <dgm:spPr/>
      <dgm:t>
        <a:bodyPr/>
        <a:lstStyle/>
        <a:p>
          <a:endParaRPr lang="de-DE"/>
        </a:p>
      </dgm:t>
    </dgm:pt>
    <dgm:pt modelId="{F5910FFD-4385-42FE-B9DE-BC78F0E84429}">
      <dgm:prSet/>
      <dgm:spPr/>
      <dgm:t>
        <a:bodyPr/>
        <a:lstStyle/>
        <a:p>
          <a:r>
            <a:rPr lang="de-DE" dirty="0"/>
            <a:t>High Puck Velocity</a:t>
          </a:r>
        </a:p>
      </dgm:t>
    </dgm:pt>
    <dgm:pt modelId="{DB3F1520-5D4A-429F-9B5C-97AF48734C7E}" type="parTrans" cxnId="{23014290-154D-46A0-BD78-725DEF7B0507}">
      <dgm:prSet/>
      <dgm:spPr/>
      <dgm:t>
        <a:bodyPr/>
        <a:lstStyle/>
        <a:p>
          <a:endParaRPr lang="de-DE"/>
        </a:p>
      </dgm:t>
    </dgm:pt>
    <dgm:pt modelId="{B1E8AC12-9763-400A-8940-8E56B2FAC584}" type="sibTrans" cxnId="{23014290-154D-46A0-BD78-725DEF7B0507}">
      <dgm:prSet/>
      <dgm:spPr/>
      <dgm:t>
        <a:bodyPr/>
        <a:lstStyle/>
        <a:p>
          <a:endParaRPr lang="de-DE"/>
        </a:p>
      </dgm:t>
    </dgm:pt>
    <dgm:pt modelId="{C8389D6D-09FC-4893-BBA4-2F073E7D4B29}">
      <dgm:prSet/>
      <dgm:spPr/>
      <dgm:t>
        <a:bodyPr/>
        <a:lstStyle/>
        <a:p>
          <a:r>
            <a:rPr lang="de-DE" dirty="0"/>
            <a:t>Boundary Contact</a:t>
          </a:r>
        </a:p>
      </dgm:t>
    </dgm:pt>
    <dgm:pt modelId="{352F596D-8502-472D-9F8C-FC4D77B59892}" type="parTrans" cxnId="{CCE8DE52-95DD-4CD0-A66B-CA56B64D9352}">
      <dgm:prSet/>
      <dgm:spPr/>
      <dgm:t>
        <a:bodyPr/>
        <a:lstStyle/>
        <a:p>
          <a:endParaRPr lang="de-DE"/>
        </a:p>
      </dgm:t>
    </dgm:pt>
    <dgm:pt modelId="{8209192F-608B-48AB-82B9-7F1B9B886D19}" type="sibTrans" cxnId="{CCE8DE52-95DD-4CD0-A66B-CA56B64D9352}">
      <dgm:prSet/>
      <dgm:spPr/>
      <dgm:t>
        <a:bodyPr/>
        <a:lstStyle/>
        <a:p>
          <a:endParaRPr lang="de-DE"/>
        </a:p>
      </dgm:t>
    </dgm:pt>
    <dgm:pt modelId="{65FEB632-22A3-43AB-B824-49BAD8071A2F}">
      <dgm:prSet/>
      <dgm:spPr/>
      <dgm:t>
        <a:bodyPr/>
        <a:lstStyle/>
        <a:p>
          <a:r>
            <a:rPr lang="de-DE" dirty="0"/>
            <a:t>Puck in </a:t>
          </a:r>
          <a:r>
            <a:rPr lang="de-DE" dirty="0" err="1"/>
            <a:t>Agents</a:t>
          </a:r>
          <a:r>
            <a:rPr lang="de-DE" dirty="0"/>
            <a:t> Half</a:t>
          </a:r>
        </a:p>
      </dgm:t>
    </dgm:pt>
    <dgm:pt modelId="{3AB66A35-455A-4A08-BD12-792C7299CE0A}" type="parTrans" cxnId="{4E561C87-05F2-4F0F-8254-DD8CC9B5ECBC}">
      <dgm:prSet/>
      <dgm:spPr/>
      <dgm:t>
        <a:bodyPr/>
        <a:lstStyle/>
        <a:p>
          <a:endParaRPr lang="de-DE"/>
        </a:p>
      </dgm:t>
    </dgm:pt>
    <dgm:pt modelId="{F7452FC8-844C-4D18-962C-ED61EA78E14A}" type="sibTrans" cxnId="{4E561C87-05F2-4F0F-8254-DD8CC9B5ECBC}">
      <dgm:prSet/>
      <dgm:spPr/>
      <dgm:t>
        <a:bodyPr/>
        <a:lstStyle/>
        <a:p>
          <a:endParaRPr lang="de-DE"/>
        </a:p>
      </dgm:t>
    </dgm:pt>
    <dgm:pt modelId="{666B24D2-A43E-4FFC-9C50-20567CE25485}">
      <dgm:prSet/>
      <dgm:spPr/>
      <dgm:t>
        <a:bodyPr/>
        <a:lstStyle/>
        <a:p>
          <a:r>
            <a:rPr lang="de-DE" dirty="0"/>
            <a:t>Hit </a:t>
          </a:r>
          <a:r>
            <a:rPr lang="de-DE" dirty="0" err="1"/>
            <a:t>Opponent‘s</a:t>
          </a:r>
          <a:r>
            <a:rPr lang="de-DE" dirty="0"/>
            <a:t> </a:t>
          </a:r>
          <a:r>
            <a:rPr lang="de-DE" dirty="0" err="1"/>
            <a:t>Backwall</a:t>
          </a:r>
          <a:endParaRPr lang="de-DE" dirty="0"/>
        </a:p>
      </dgm:t>
    </dgm:pt>
    <dgm:pt modelId="{E0B793C7-D30C-42FA-99F1-F38391E26414}" type="parTrans" cxnId="{755C5AF5-C551-44FA-B6E2-8420DBDEE322}">
      <dgm:prSet/>
      <dgm:spPr/>
      <dgm:t>
        <a:bodyPr/>
        <a:lstStyle/>
        <a:p>
          <a:endParaRPr lang="de-DE"/>
        </a:p>
      </dgm:t>
    </dgm:pt>
    <dgm:pt modelId="{3D1D3A45-4A92-49C4-B8E3-FA042587767A}" type="sibTrans" cxnId="{755C5AF5-C551-44FA-B6E2-8420DBDEE322}">
      <dgm:prSet/>
      <dgm:spPr/>
      <dgm:t>
        <a:bodyPr/>
        <a:lstStyle/>
        <a:p>
          <a:endParaRPr lang="de-DE"/>
        </a:p>
      </dgm:t>
    </dgm:pt>
    <dgm:pt modelId="{3BF6825F-F870-45DC-892F-DEEF3A9D7DAE}" type="pres">
      <dgm:prSet presAssocID="{B0D540E5-E4CA-4515-BE26-10B5CB533F56}" presName="Name0" presStyleCnt="0">
        <dgm:presLayoutVars>
          <dgm:dir/>
          <dgm:resizeHandles val="exact"/>
        </dgm:presLayoutVars>
      </dgm:prSet>
      <dgm:spPr/>
    </dgm:pt>
    <dgm:pt modelId="{EEE6BC5E-F703-40BF-8D51-DF564950E7B3}" type="pres">
      <dgm:prSet presAssocID="{B0D540E5-E4CA-4515-BE26-10B5CB533F56}" presName="arrow" presStyleLbl="bgShp" presStyleIdx="0" presStyleCnt="1"/>
      <dgm:spPr/>
    </dgm:pt>
    <dgm:pt modelId="{3730AEEB-0A89-4545-A9E1-DE796DF68EBF}" type="pres">
      <dgm:prSet presAssocID="{B0D540E5-E4CA-4515-BE26-10B5CB533F56}" presName="points" presStyleCnt="0"/>
      <dgm:spPr/>
    </dgm:pt>
    <dgm:pt modelId="{5A9A8B69-CEAC-48F6-B4E7-B470B35B5D95}" type="pres">
      <dgm:prSet presAssocID="{D55B4299-80E2-4C8F-9E0E-B55FFCF2DED7}" presName="compositeA" presStyleCnt="0"/>
      <dgm:spPr/>
    </dgm:pt>
    <dgm:pt modelId="{5B279E38-B4D7-43FE-B407-4519BE813984}" type="pres">
      <dgm:prSet presAssocID="{D55B4299-80E2-4C8F-9E0E-B55FFCF2DED7}" presName="textA" presStyleLbl="revTx" presStyleIdx="0" presStyleCnt="7">
        <dgm:presLayoutVars>
          <dgm:bulletEnabled val="1"/>
        </dgm:presLayoutVars>
      </dgm:prSet>
      <dgm:spPr/>
    </dgm:pt>
    <dgm:pt modelId="{4FF278B4-FD7F-4A3E-9A90-3A2D95CC4F01}" type="pres">
      <dgm:prSet presAssocID="{D55B4299-80E2-4C8F-9E0E-B55FFCF2DED7}" presName="circleA" presStyleLbl="node1" presStyleIdx="0" presStyleCnt="7" custScaleX="100000" custScaleY="100000"/>
      <dgm:spPr>
        <a:prstGeom prst="mathPlus">
          <a:avLst/>
        </a:prstGeom>
        <a:ln>
          <a:solidFill>
            <a:schemeClr val="bg1"/>
          </a:solidFill>
        </a:ln>
      </dgm:spPr>
    </dgm:pt>
    <dgm:pt modelId="{81590E2F-A2B2-492E-BA86-A05ACA0EBF6E}" type="pres">
      <dgm:prSet presAssocID="{D55B4299-80E2-4C8F-9E0E-B55FFCF2DED7}" presName="spaceA" presStyleCnt="0"/>
      <dgm:spPr/>
    </dgm:pt>
    <dgm:pt modelId="{31009B69-1817-49C7-B59B-53FB2DE602CB}" type="pres">
      <dgm:prSet presAssocID="{07949C78-5870-44F8-B4DC-D4AE8655F124}" presName="space" presStyleCnt="0"/>
      <dgm:spPr/>
    </dgm:pt>
    <dgm:pt modelId="{05AC4360-07F3-4088-96C9-A1B3E2188503}" type="pres">
      <dgm:prSet presAssocID="{73A31AC1-2D06-4434-B884-87B59D9E13F9}" presName="compositeB" presStyleCnt="0"/>
      <dgm:spPr/>
    </dgm:pt>
    <dgm:pt modelId="{3DFD347F-DAB9-487B-B666-1C9563C96D98}" type="pres">
      <dgm:prSet presAssocID="{73A31AC1-2D06-4434-B884-87B59D9E13F9}" presName="textB" presStyleLbl="revTx" presStyleIdx="1" presStyleCnt="7">
        <dgm:presLayoutVars>
          <dgm:bulletEnabled val="1"/>
        </dgm:presLayoutVars>
      </dgm:prSet>
      <dgm:spPr/>
    </dgm:pt>
    <dgm:pt modelId="{74564CB1-4D94-49EE-A6F4-13F8590EC862}" type="pres">
      <dgm:prSet presAssocID="{73A31AC1-2D06-4434-B884-87B59D9E13F9}" presName="circleB" presStyleLbl="node1" presStyleIdx="1" presStyleCnt="7"/>
      <dgm:spPr>
        <a:prstGeom prst="mathMinus">
          <a:avLst/>
        </a:prstGeom>
        <a:solidFill>
          <a:srgbClr val="C00000"/>
        </a:solidFill>
      </dgm:spPr>
    </dgm:pt>
    <dgm:pt modelId="{E2CF4132-EE6D-4337-A41C-24AD4A2FCB5D}" type="pres">
      <dgm:prSet presAssocID="{73A31AC1-2D06-4434-B884-87B59D9E13F9}" presName="spaceB" presStyleCnt="0"/>
      <dgm:spPr/>
    </dgm:pt>
    <dgm:pt modelId="{6B480F12-5C85-4D7C-9650-D1B8BFA606D9}" type="pres">
      <dgm:prSet presAssocID="{ABA8F2CB-3A2E-4124-8ECE-0E3D4A276356}" presName="space" presStyleCnt="0"/>
      <dgm:spPr/>
    </dgm:pt>
    <dgm:pt modelId="{16552951-28C3-47DC-843C-B11B76BACC8F}" type="pres">
      <dgm:prSet presAssocID="{A00CF77D-E545-48C3-A86A-E5FCA9CFEFEE}" presName="compositeA" presStyleCnt="0"/>
      <dgm:spPr/>
    </dgm:pt>
    <dgm:pt modelId="{9B75E82D-DA31-47F5-BAFA-E53B0C23AE7C}" type="pres">
      <dgm:prSet presAssocID="{A00CF77D-E545-48C3-A86A-E5FCA9CFEFEE}" presName="textA" presStyleLbl="revTx" presStyleIdx="2" presStyleCnt="7">
        <dgm:presLayoutVars>
          <dgm:bulletEnabled val="1"/>
        </dgm:presLayoutVars>
      </dgm:prSet>
      <dgm:spPr/>
    </dgm:pt>
    <dgm:pt modelId="{E43648B2-4B9F-4143-8087-C28E2C9ECA2F}" type="pres">
      <dgm:prSet presAssocID="{A00CF77D-E545-48C3-A86A-E5FCA9CFEFEE}" presName="circleA" presStyleLbl="node1" presStyleIdx="2" presStyleCnt="7"/>
      <dgm:spPr>
        <a:prstGeom prst="mathMinus">
          <a:avLst/>
        </a:prstGeom>
        <a:solidFill>
          <a:srgbClr val="C00000"/>
        </a:solidFill>
      </dgm:spPr>
    </dgm:pt>
    <dgm:pt modelId="{A529E9F8-7516-4D80-8501-8180E05EA051}" type="pres">
      <dgm:prSet presAssocID="{A00CF77D-E545-48C3-A86A-E5FCA9CFEFEE}" presName="spaceA" presStyleCnt="0"/>
      <dgm:spPr/>
    </dgm:pt>
    <dgm:pt modelId="{5139CDE1-36D3-494F-91E6-DA1C1424923A}" type="pres">
      <dgm:prSet presAssocID="{B3B30F8F-8B81-4521-8963-FD80C84A6DCF}" presName="space" presStyleCnt="0"/>
      <dgm:spPr/>
    </dgm:pt>
    <dgm:pt modelId="{2BDBEC64-8EB1-433B-9ADE-4C900163A351}" type="pres">
      <dgm:prSet presAssocID="{F5910FFD-4385-42FE-B9DE-BC78F0E84429}" presName="compositeB" presStyleCnt="0"/>
      <dgm:spPr/>
    </dgm:pt>
    <dgm:pt modelId="{B993B591-E451-43C2-AFA3-95A36D110D96}" type="pres">
      <dgm:prSet presAssocID="{F5910FFD-4385-42FE-B9DE-BC78F0E84429}" presName="textB" presStyleLbl="revTx" presStyleIdx="3" presStyleCnt="7">
        <dgm:presLayoutVars>
          <dgm:bulletEnabled val="1"/>
        </dgm:presLayoutVars>
      </dgm:prSet>
      <dgm:spPr/>
    </dgm:pt>
    <dgm:pt modelId="{8E675F62-AEBE-40C6-8EFC-413D606FF56B}" type="pres">
      <dgm:prSet presAssocID="{F5910FFD-4385-42FE-B9DE-BC78F0E84429}" presName="circleB" presStyleLbl="node1" presStyleIdx="3" presStyleCnt="7"/>
      <dgm:spPr>
        <a:prstGeom prst="mathPlus">
          <a:avLst/>
        </a:prstGeom>
      </dgm:spPr>
    </dgm:pt>
    <dgm:pt modelId="{7C573928-410D-40AC-8CC7-0BF1464CD90A}" type="pres">
      <dgm:prSet presAssocID="{F5910FFD-4385-42FE-B9DE-BC78F0E84429}" presName="spaceB" presStyleCnt="0"/>
      <dgm:spPr/>
    </dgm:pt>
    <dgm:pt modelId="{9693C3F4-2CF0-4DC4-88CE-DDCF74712A62}" type="pres">
      <dgm:prSet presAssocID="{B1E8AC12-9763-400A-8940-8E56B2FAC584}" presName="space" presStyleCnt="0"/>
      <dgm:spPr/>
    </dgm:pt>
    <dgm:pt modelId="{E6E7B9DA-59F8-4EED-86F7-07A08045557E}" type="pres">
      <dgm:prSet presAssocID="{C8389D6D-09FC-4893-BBA4-2F073E7D4B29}" presName="compositeA" presStyleCnt="0"/>
      <dgm:spPr/>
    </dgm:pt>
    <dgm:pt modelId="{EA1F032A-407A-4F1A-B9F4-82590588539C}" type="pres">
      <dgm:prSet presAssocID="{C8389D6D-09FC-4893-BBA4-2F073E7D4B29}" presName="textA" presStyleLbl="revTx" presStyleIdx="4" presStyleCnt="7">
        <dgm:presLayoutVars>
          <dgm:bulletEnabled val="1"/>
        </dgm:presLayoutVars>
      </dgm:prSet>
      <dgm:spPr/>
    </dgm:pt>
    <dgm:pt modelId="{298F3EFD-812A-4E08-A6F3-BC269D91EBAE}" type="pres">
      <dgm:prSet presAssocID="{C8389D6D-09FC-4893-BBA4-2F073E7D4B29}" presName="circleA" presStyleLbl="node1" presStyleIdx="4" presStyleCnt="7"/>
      <dgm:spPr>
        <a:prstGeom prst="mathMinus">
          <a:avLst/>
        </a:prstGeom>
        <a:solidFill>
          <a:srgbClr val="C00000"/>
        </a:solidFill>
      </dgm:spPr>
    </dgm:pt>
    <dgm:pt modelId="{60C96A83-4B50-459A-92D7-7FBB6C0F6F70}" type="pres">
      <dgm:prSet presAssocID="{C8389D6D-09FC-4893-BBA4-2F073E7D4B29}" presName="spaceA" presStyleCnt="0"/>
      <dgm:spPr/>
    </dgm:pt>
    <dgm:pt modelId="{AA98BE3A-C5BE-4FA0-B715-AF94C2123D3A}" type="pres">
      <dgm:prSet presAssocID="{8209192F-608B-48AB-82B9-7F1B9B886D19}" presName="space" presStyleCnt="0"/>
      <dgm:spPr/>
    </dgm:pt>
    <dgm:pt modelId="{E257CA42-3285-4E70-9C45-F144AEC75751}" type="pres">
      <dgm:prSet presAssocID="{65FEB632-22A3-43AB-B824-49BAD8071A2F}" presName="compositeB" presStyleCnt="0"/>
      <dgm:spPr/>
    </dgm:pt>
    <dgm:pt modelId="{D6249AB5-0944-46DF-9FE5-644C60881804}" type="pres">
      <dgm:prSet presAssocID="{65FEB632-22A3-43AB-B824-49BAD8071A2F}" presName="textB" presStyleLbl="revTx" presStyleIdx="5" presStyleCnt="7">
        <dgm:presLayoutVars>
          <dgm:bulletEnabled val="1"/>
        </dgm:presLayoutVars>
      </dgm:prSet>
      <dgm:spPr/>
    </dgm:pt>
    <dgm:pt modelId="{657E6841-C2C7-4638-AE11-8641078A950B}" type="pres">
      <dgm:prSet presAssocID="{65FEB632-22A3-43AB-B824-49BAD8071A2F}" presName="circleB" presStyleLbl="node1" presStyleIdx="5" presStyleCnt="7"/>
      <dgm:spPr>
        <a:prstGeom prst="mathMinus">
          <a:avLst/>
        </a:prstGeom>
        <a:solidFill>
          <a:srgbClr val="C00000"/>
        </a:solidFill>
      </dgm:spPr>
    </dgm:pt>
    <dgm:pt modelId="{837832EF-40E4-4D8F-9D0A-84F62532FDB4}" type="pres">
      <dgm:prSet presAssocID="{65FEB632-22A3-43AB-B824-49BAD8071A2F}" presName="spaceB" presStyleCnt="0"/>
      <dgm:spPr/>
    </dgm:pt>
    <dgm:pt modelId="{94023FB5-22CA-4F40-ADC7-6328AB05F060}" type="pres">
      <dgm:prSet presAssocID="{F7452FC8-844C-4D18-962C-ED61EA78E14A}" presName="space" presStyleCnt="0"/>
      <dgm:spPr/>
    </dgm:pt>
    <dgm:pt modelId="{AE1D6EC2-8189-4806-9570-082D89A82414}" type="pres">
      <dgm:prSet presAssocID="{666B24D2-A43E-4FFC-9C50-20567CE25485}" presName="compositeA" presStyleCnt="0"/>
      <dgm:spPr/>
    </dgm:pt>
    <dgm:pt modelId="{41C04F47-48E0-4F20-B25B-E060CF3FF83E}" type="pres">
      <dgm:prSet presAssocID="{666B24D2-A43E-4FFC-9C50-20567CE25485}" presName="textA" presStyleLbl="revTx" presStyleIdx="6" presStyleCnt="7">
        <dgm:presLayoutVars>
          <dgm:bulletEnabled val="1"/>
        </dgm:presLayoutVars>
      </dgm:prSet>
      <dgm:spPr/>
    </dgm:pt>
    <dgm:pt modelId="{619DBFFD-6CA1-4B47-A8B0-FBE0ADEF8349}" type="pres">
      <dgm:prSet presAssocID="{666B24D2-A43E-4FFC-9C50-20567CE25485}" presName="circleA" presStyleLbl="node1" presStyleIdx="6" presStyleCnt="7"/>
      <dgm:spPr>
        <a:prstGeom prst="mathPlus">
          <a:avLst/>
        </a:prstGeom>
      </dgm:spPr>
    </dgm:pt>
    <dgm:pt modelId="{4C9C9E33-44D9-40AE-BACE-40D2975460B5}" type="pres">
      <dgm:prSet presAssocID="{666B24D2-A43E-4FFC-9C50-20567CE25485}" presName="spaceA" presStyleCnt="0"/>
      <dgm:spPr/>
    </dgm:pt>
  </dgm:ptLst>
  <dgm:cxnLst>
    <dgm:cxn modelId="{328A8014-4159-4956-818E-440CB6E35DA2}" srcId="{B0D540E5-E4CA-4515-BE26-10B5CB533F56}" destId="{A00CF77D-E545-48C3-A86A-E5FCA9CFEFEE}" srcOrd="2" destOrd="0" parTransId="{42BF7063-02E8-416E-80EA-6C13F0E77C26}" sibTransId="{B3B30F8F-8B81-4521-8963-FD80C84A6DCF}"/>
    <dgm:cxn modelId="{7C61A71F-EC6A-4A22-8634-5DE0CC6BB82B}" type="presOf" srcId="{B0D540E5-E4CA-4515-BE26-10B5CB533F56}" destId="{3BF6825F-F870-45DC-892F-DEEF3A9D7DAE}" srcOrd="0" destOrd="0" presId="urn:microsoft.com/office/officeart/2005/8/layout/hProcess11"/>
    <dgm:cxn modelId="{E31D2862-7CBC-41C7-9F2E-8A81D12B64DE}" type="presOf" srcId="{F5910FFD-4385-42FE-B9DE-BC78F0E84429}" destId="{B993B591-E451-43C2-AFA3-95A36D110D96}" srcOrd="0" destOrd="0" presId="urn:microsoft.com/office/officeart/2005/8/layout/hProcess11"/>
    <dgm:cxn modelId="{CCE8DE52-95DD-4CD0-A66B-CA56B64D9352}" srcId="{B0D540E5-E4CA-4515-BE26-10B5CB533F56}" destId="{C8389D6D-09FC-4893-BBA4-2F073E7D4B29}" srcOrd="4" destOrd="0" parTransId="{352F596D-8502-472D-9F8C-FC4D77B59892}" sibTransId="{8209192F-608B-48AB-82B9-7F1B9B886D19}"/>
    <dgm:cxn modelId="{E923A755-AC70-456B-AF13-59B2E89F94BE}" type="presOf" srcId="{666B24D2-A43E-4FFC-9C50-20567CE25485}" destId="{41C04F47-48E0-4F20-B25B-E060CF3FF83E}" srcOrd="0" destOrd="0" presId="urn:microsoft.com/office/officeart/2005/8/layout/hProcess11"/>
    <dgm:cxn modelId="{9CC91D5A-18DA-4C76-A6B5-82E99DB33FB5}" type="presOf" srcId="{D55B4299-80E2-4C8F-9E0E-B55FFCF2DED7}" destId="{5B279E38-B4D7-43FE-B407-4519BE813984}" srcOrd="0" destOrd="0" presId="urn:microsoft.com/office/officeart/2005/8/layout/hProcess11"/>
    <dgm:cxn modelId="{5A7C2181-D1D1-4B6D-AF03-4E419B711DF8}" type="presOf" srcId="{C8389D6D-09FC-4893-BBA4-2F073E7D4B29}" destId="{EA1F032A-407A-4F1A-B9F4-82590588539C}" srcOrd="0" destOrd="0" presId="urn:microsoft.com/office/officeart/2005/8/layout/hProcess11"/>
    <dgm:cxn modelId="{4E561C87-05F2-4F0F-8254-DD8CC9B5ECBC}" srcId="{B0D540E5-E4CA-4515-BE26-10B5CB533F56}" destId="{65FEB632-22A3-43AB-B824-49BAD8071A2F}" srcOrd="5" destOrd="0" parTransId="{3AB66A35-455A-4A08-BD12-792C7299CE0A}" sibTransId="{F7452FC8-844C-4D18-962C-ED61EA78E14A}"/>
    <dgm:cxn modelId="{23014290-154D-46A0-BD78-725DEF7B0507}" srcId="{B0D540E5-E4CA-4515-BE26-10B5CB533F56}" destId="{F5910FFD-4385-42FE-B9DE-BC78F0E84429}" srcOrd="3" destOrd="0" parTransId="{DB3F1520-5D4A-429F-9B5C-97AF48734C7E}" sibTransId="{B1E8AC12-9763-400A-8940-8E56B2FAC584}"/>
    <dgm:cxn modelId="{FE40B29C-1AC3-40E6-83C7-9620A0A42918}" type="presOf" srcId="{73A31AC1-2D06-4434-B884-87B59D9E13F9}" destId="{3DFD347F-DAB9-487B-B666-1C9563C96D98}" srcOrd="0" destOrd="0" presId="urn:microsoft.com/office/officeart/2005/8/layout/hProcess11"/>
    <dgm:cxn modelId="{1805E69D-3731-416B-ADFD-B18927ACAC57}" srcId="{B0D540E5-E4CA-4515-BE26-10B5CB533F56}" destId="{D55B4299-80E2-4C8F-9E0E-B55FFCF2DED7}" srcOrd="0" destOrd="0" parTransId="{64182001-97C5-4BF8-B08C-C04532A2BC77}" sibTransId="{07949C78-5870-44F8-B4DC-D4AE8655F124}"/>
    <dgm:cxn modelId="{BCFB7FA6-8AA9-4DA8-B89E-96C09E901496}" srcId="{B0D540E5-E4CA-4515-BE26-10B5CB533F56}" destId="{73A31AC1-2D06-4434-B884-87B59D9E13F9}" srcOrd="1" destOrd="0" parTransId="{11B129DD-6DED-4460-99D3-7F2EE9BBD9A2}" sibTransId="{ABA8F2CB-3A2E-4124-8ECE-0E3D4A276356}"/>
    <dgm:cxn modelId="{FC2408CA-1A2F-419F-ACE9-85101D04D77B}" type="presOf" srcId="{A00CF77D-E545-48C3-A86A-E5FCA9CFEFEE}" destId="{9B75E82D-DA31-47F5-BAFA-E53B0C23AE7C}" srcOrd="0" destOrd="0" presId="urn:microsoft.com/office/officeart/2005/8/layout/hProcess11"/>
    <dgm:cxn modelId="{755C5AF5-C551-44FA-B6E2-8420DBDEE322}" srcId="{B0D540E5-E4CA-4515-BE26-10B5CB533F56}" destId="{666B24D2-A43E-4FFC-9C50-20567CE25485}" srcOrd="6" destOrd="0" parTransId="{E0B793C7-D30C-42FA-99F1-F38391E26414}" sibTransId="{3D1D3A45-4A92-49C4-B8E3-FA042587767A}"/>
    <dgm:cxn modelId="{38FAFCF9-41F2-4F8F-B41A-07B8D64605EA}" type="presOf" srcId="{65FEB632-22A3-43AB-B824-49BAD8071A2F}" destId="{D6249AB5-0944-46DF-9FE5-644C60881804}" srcOrd="0" destOrd="0" presId="urn:microsoft.com/office/officeart/2005/8/layout/hProcess11"/>
    <dgm:cxn modelId="{F3E0F0F6-C17D-4EC6-91A5-B25ACF34A3B2}" type="presParOf" srcId="{3BF6825F-F870-45DC-892F-DEEF3A9D7DAE}" destId="{EEE6BC5E-F703-40BF-8D51-DF564950E7B3}" srcOrd="0" destOrd="0" presId="urn:microsoft.com/office/officeart/2005/8/layout/hProcess11"/>
    <dgm:cxn modelId="{A7665451-C38C-4E39-B72D-6C7AC1885F2F}" type="presParOf" srcId="{3BF6825F-F870-45DC-892F-DEEF3A9D7DAE}" destId="{3730AEEB-0A89-4545-A9E1-DE796DF68EBF}" srcOrd="1" destOrd="0" presId="urn:microsoft.com/office/officeart/2005/8/layout/hProcess11"/>
    <dgm:cxn modelId="{C4F26FDE-5858-4290-98BD-BF6E7FAE452D}" type="presParOf" srcId="{3730AEEB-0A89-4545-A9E1-DE796DF68EBF}" destId="{5A9A8B69-CEAC-48F6-B4E7-B470B35B5D95}" srcOrd="0" destOrd="0" presId="urn:microsoft.com/office/officeart/2005/8/layout/hProcess11"/>
    <dgm:cxn modelId="{101FC264-6C41-439E-950E-077E6F3A4415}" type="presParOf" srcId="{5A9A8B69-CEAC-48F6-B4E7-B470B35B5D95}" destId="{5B279E38-B4D7-43FE-B407-4519BE813984}" srcOrd="0" destOrd="0" presId="urn:microsoft.com/office/officeart/2005/8/layout/hProcess11"/>
    <dgm:cxn modelId="{4DF0D246-A73C-4BD9-AC2E-E911599180D9}" type="presParOf" srcId="{5A9A8B69-CEAC-48F6-B4E7-B470B35B5D95}" destId="{4FF278B4-FD7F-4A3E-9A90-3A2D95CC4F01}" srcOrd="1" destOrd="0" presId="urn:microsoft.com/office/officeart/2005/8/layout/hProcess11"/>
    <dgm:cxn modelId="{8B15B746-3689-4981-8951-9A31E332878C}" type="presParOf" srcId="{5A9A8B69-CEAC-48F6-B4E7-B470B35B5D95}" destId="{81590E2F-A2B2-492E-BA86-A05ACA0EBF6E}" srcOrd="2" destOrd="0" presId="urn:microsoft.com/office/officeart/2005/8/layout/hProcess11"/>
    <dgm:cxn modelId="{D0D05D70-DA60-4205-A689-D2A27891B4CB}" type="presParOf" srcId="{3730AEEB-0A89-4545-A9E1-DE796DF68EBF}" destId="{31009B69-1817-49C7-B59B-53FB2DE602CB}" srcOrd="1" destOrd="0" presId="urn:microsoft.com/office/officeart/2005/8/layout/hProcess11"/>
    <dgm:cxn modelId="{C0E41FBB-C509-4B75-80A0-FE1C14BCD620}" type="presParOf" srcId="{3730AEEB-0A89-4545-A9E1-DE796DF68EBF}" destId="{05AC4360-07F3-4088-96C9-A1B3E2188503}" srcOrd="2" destOrd="0" presId="urn:microsoft.com/office/officeart/2005/8/layout/hProcess11"/>
    <dgm:cxn modelId="{7ECF630D-9CA9-409F-8C22-92E22357564B}" type="presParOf" srcId="{05AC4360-07F3-4088-96C9-A1B3E2188503}" destId="{3DFD347F-DAB9-487B-B666-1C9563C96D98}" srcOrd="0" destOrd="0" presId="urn:microsoft.com/office/officeart/2005/8/layout/hProcess11"/>
    <dgm:cxn modelId="{6E14209C-61D4-4FA8-8B6C-647C5F7E5B42}" type="presParOf" srcId="{05AC4360-07F3-4088-96C9-A1B3E2188503}" destId="{74564CB1-4D94-49EE-A6F4-13F8590EC862}" srcOrd="1" destOrd="0" presId="urn:microsoft.com/office/officeart/2005/8/layout/hProcess11"/>
    <dgm:cxn modelId="{1F5924A5-878B-48C3-A97A-D383A2DD1716}" type="presParOf" srcId="{05AC4360-07F3-4088-96C9-A1B3E2188503}" destId="{E2CF4132-EE6D-4337-A41C-24AD4A2FCB5D}" srcOrd="2" destOrd="0" presId="urn:microsoft.com/office/officeart/2005/8/layout/hProcess11"/>
    <dgm:cxn modelId="{24599614-19B2-4BD8-9A75-BAE0886A093B}" type="presParOf" srcId="{3730AEEB-0A89-4545-A9E1-DE796DF68EBF}" destId="{6B480F12-5C85-4D7C-9650-D1B8BFA606D9}" srcOrd="3" destOrd="0" presId="urn:microsoft.com/office/officeart/2005/8/layout/hProcess11"/>
    <dgm:cxn modelId="{0A406A6D-D748-4A03-A7F2-C5B82EFE0DE2}" type="presParOf" srcId="{3730AEEB-0A89-4545-A9E1-DE796DF68EBF}" destId="{16552951-28C3-47DC-843C-B11B76BACC8F}" srcOrd="4" destOrd="0" presId="urn:microsoft.com/office/officeart/2005/8/layout/hProcess11"/>
    <dgm:cxn modelId="{7828F307-9F47-471F-A00E-4ACF986FA43A}" type="presParOf" srcId="{16552951-28C3-47DC-843C-B11B76BACC8F}" destId="{9B75E82D-DA31-47F5-BAFA-E53B0C23AE7C}" srcOrd="0" destOrd="0" presId="urn:microsoft.com/office/officeart/2005/8/layout/hProcess11"/>
    <dgm:cxn modelId="{033D63E2-AB6A-48CB-872F-CAF5402711CC}" type="presParOf" srcId="{16552951-28C3-47DC-843C-B11B76BACC8F}" destId="{E43648B2-4B9F-4143-8087-C28E2C9ECA2F}" srcOrd="1" destOrd="0" presId="urn:microsoft.com/office/officeart/2005/8/layout/hProcess11"/>
    <dgm:cxn modelId="{FF9209F4-A687-41A1-B516-2DF018BEDAEC}" type="presParOf" srcId="{16552951-28C3-47DC-843C-B11B76BACC8F}" destId="{A529E9F8-7516-4D80-8501-8180E05EA051}" srcOrd="2" destOrd="0" presId="urn:microsoft.com/office/officeart/2005/8/layout/hProcess11"/>
    <dgm:cxn modelId="{00D8A059-1E0D-42FA-91E6-C52F450EF87C}" type="presParOf" srcId="{3730AEEB-0A89-4545-A9E1-DE796DF68EBF}" destId="{5139CDE1-36D3-494F-91E6-DA1C1424923A}" srcOrd="5" destOrd="0" presId="urn:microsoft.com/office/officeart/2005/8/layout/hProcess11"/>
    <dgm:cxn modelId="{C09A22DD-BE8A-48DD-BDD0-AEC48DAF05BC}" type="presParOf" srcId="{3730AEEB-0A89-4545-A9E1-DE796DF68EBF}" destId="{2BDBEC64-8EB1-433B-9ADE-4C900163A351}" srcOrd="6" destOrd="0" presId="urn:microsoft.com/office/officeart/2005/8/layout/hProcess11"/>
    <dgm:cxn modelId="{236A6747-1B66-4B3D-94AB-393F4FC913EA}" type="presParOf" srcId="{2BDBEC64-8EB1-433B-9ADE-4C900163A351}" destId="{B993B591-E451-43C2-AFA3-95A36D110D96}" srcOrd="0" destOrd="0" presId="urn:microsoft.com/office/officeart/2005/8/layout/hProcess11"/>
    <dgm:cxn modelId="{B6391026-A09E-4DD7-BDE0-372E0E423F6D}" type="presParOf" srcId="{2BDBEC64-8EB1-433B-9ADE-4C900163A351}" destId="{8E675F62-AEBE-40C6-8EFC-413D606FF56B}" srcOrd="1" destOrd="0" presId="urn:microsoft.com/office/officeart/2005/8/layout/hProcess11"/>
    <dgm:cxn modelId="{D9E9D476-F218-48DA-A355-FAF532933C4A}" type="presParOf" srcId="{2BDBEC64-8EB1-433B-9ADE-4C900163A351}" destId="{7C573928-410D-40AC-8CC7-0BF1464CD90A}" srcOrd="2" destOrd="0" presId="urn:microsoft.com/office/officeart/2005/8/layout/hProcess11"/>
    <dgm:cxn modelId="{552907A0-2448-4753-8FA7-65CB2B37C0A6}" type="presParOf" srcId="{3730AEEB-0A89-4545-A9E1-DE796DF68EBF}" destId="{9693C3F4-2CF0-4DC4-88CE-DDCF74712A62}" srcOrd="7" destOrd="0" presId="urn:microsoft.com/office/officeart/2005/8/layout/hProcess11"/>
    <dgm:cxn modelId="{5C8F8533-1F72-44DD-B00F-CF748B36E729}" type="presParOf" srcId="{3730AEEB-0A89-4545-A9E1-DE796DF68EBF}" destId="{E6E7B9DA-59F8-4EED-86F7-07A08045557E}" srcOrd="8" destOrd="0" presId="urn:microsoft.com/office/officeart/2005/8/layout/hProcess11"/>
    <dgm:cxn modelId="{B594EC45-5A60-4062-80D7-2AE91BCC177C}" type="presParOf" srcId="{E6E7B9DA-59F8-4EED-86F7-07A08045557E}" destId="{EA1F032A-407A-4F1A-B9F4-82590588539C}" srcOrd="0" destOrd="0" presId="urn:microsoft.com/office/officeart/2005/8/layout/hProcess11"/>
    <dgm:cxn modelId="{EFC045FD-0DC7-481E-A216-EB81BA756CD6}" type="presParOf" srcId="{E6E7B9DA-59F8-4EED-86F7-07A08045557E}" destId="{298F3EFD-812A-4E08-A6F3-BC269D91EBAE}" srcOrd="1" destOrd="0" presId="urn:microsoft.com/office/officeart/2005/8/layout/hProcess11"/>
    <dgm:cxn modelId="{A85ACA80-C4CB-46AF-B5CB-2DB4346E05A9}" type="presParOf" srcId="{E6E7B9DA-59F8-4EED-86F7-07A08045557E}" destId="{60C96A83-4B50-459A-92D7-7FBB6C0F6F70}" srcOrd="2" destOrd="0" presId="urn:microsoft.com/office/officeart/2005/8/layout/hProcess11"/>
    <dgm:cxn modelId="{A0B3DA90-339E-46D1-87AC-34F6D9677CB3}" type="presParOf" srcId="{3730AEEB-0A89-4545-A9E1-DE796DF68EBF}" destId="{AA98BE3A-C5BE-4FA0-B715-AF94C2123D3A}" srcOrd="9" destOrd="0" presId="urn:microsoft.com/office/officeart/2005/8/layout/hProcess11"/>
    <dgm:cxn modelId="{DF8EA5F6-6DAC-4DF4-A843-904E109196DE}" type="presParOf" srcId="{3730AEEB-0A89-4545-A9E1-DE796DF68EBF}" destId="{E257CA42-3285-4E70-9C45-F144AEC75751}" srcOrd="10" destOrd="0" presId="urn:microsoft.com/office/officeart/2005/8/layout/hProcess11"/>
    <dgm:cxn modelId="{0DA45B84-1BC5-4D97-B866-BD7D25A80B52}" type="presParOf" srcId="{E257CA42-3285-4E70-9C45-F144AEC75751}" destId="{D6249AB5-0944-46DF-9FE5-644C60881804}" srcOrd="0" destOrd="0" presId="urn:microsoft.com/office/officeart/2005/8/layout/hProcess11"/>
    <dgm:cxn modelId="{3C64B20B-1F00-467E-9A23-A8FA7322C0AF}" type="presParOf" srcId="{E257CA42-3285-4E70-9C45-F144AEC75751}" destId="{657E6841-C2C7-4638-AE11-8641078A950B}" srcOrd="1" destOrd="0" presId="urn:microsoft.com/office/officeart/2005/8/layout/hProcess11"/>
    <dgm:cxn modelId="{220C3771-FC8E-47F4-88D4-C8A8057C5D03}" type="presParOf" srcId="{E257CA42-3285-4E70-9C45-F144AEC75751}" destId="{837832EF-40E4-4D8F-9D0A-84F62532FDB4}" srcOrd="2" destOrd="0" presId="urn:microsoft.com/office/officeart/2005/8/layout/hProcess11"/>
    <dgm:cxn modelId="{0984DCF4-EADC-429E-BC54-5A4EF2A975AA}" type="presParOf" srcId="{3730AEEB-0A89-4545-A9E1-DE796DF68EBF}" destId="{94023FB5-22CA-4F40-ADC7-6328AB05F060}" srcOrd="11" destOrd="0" presId="urn:microsoft.com/office/officeart/2005/8/layout/hProcess11"/>
    <dgm:cxn modelId="{6AE0F336-A85E-4368-95F1-88A94CCA437E}" type="presParOf" srcId="{3730AEEB-0A89-4545-A9E1-DE796DF68EBF}" destId="{AE1D6EC2-8189-4806-9570-082D89A82414}" srcOrd="12" destOrd="0" presId="urn:microsoft.com/office/officeart/2005/8/layout/hProcess11"/>
    <dgm:cxn modelId="{499ECCCC-805B-4207-B4ED-57EBC4EEB5E1}" type="presParOf" srcId="{AE1D6EC2-8189-4806-9570-082D89A82414}" destId="{41C04F47-48E0-4F20-B25B-E060CF3FF83E}" srcOrd="0" destOrd="0" presId="urn:microsoft.com/office/officeart/2005/8/layout/hProcess11"/>
    <dgm:cxn modelId="{58B2F174-ADEA-4A3C-9903-1BEE3A0A8EE2}" type="presParOf" srcId="{AE1D6EC2-8189-4806-9570-082D89A82414}" destId="{619DBFFD-6CA1-4B47-A8B0-FBE0ADEF8349}" srcOrd="1" destOrd="0" presId="urn:microsoft.com/office/officeart/2005/8/layout/hProcess11"/>
    <dgm:cxn modelId="{CFDB30AC-1747-484D-891D-5BDA79E41914}" type="presParOf" srcId="{AE1D6EC2-8189-4806-9570-082D89A82414}" destId="{4C9C9E33-44D9-40AE-BACE-40D2975460B5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E6BC5E-F703-40BF-8D51-DF564950E7B3}">
      <dsp:nvSpPr>
        <dsp:cNvPr id="0" name=""/>
        <dsp:cNvSpPr/>
      </dsp:nvSpPr>
      <dsp:spPr>
        <a:xfrm>
          <a:off x="0" y="942360"/>
          <a:ext cx="12530765" cy="1256481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279E38-B4D7-43FE-B407-4519BE813984}">
      <dsp:nvSpPr>
        <dsp:cNvPr id="0" name=""/>
        <dsp:cNvSpPr/>
      </dsp:nvSpPr>
      <dsp:spPr>
        <a:xfrm>
          <a:off x="963" y="0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Agent </a:t>
          </a:r>
          <a:r>
            <a:rPr lang="de-DE" sz="2000" kern="1200" dirty="0" err="1"/>
            <a:t>Scored</a:t>
          </a:r>
          <a:endParaRPr lang="de-DE" sz="2000" kern="1200" dirty="0"/>
        </a:p>
      </dsp:txBody>
      <dsp:txXfrm>
        <a:off x="963" y="0"/>
        <a:ext cx="1544624" cy="1256481"/>
      </dsp:txXfrm>
    </dsp:sp>
    <dsp:sp modelId="{4FF278B4-FD7F-4A3E-9A90-3A2D95CC4F01}">
      <dsp:nvSpPr>
        <dsp:cNvPr id="0" name=""/>
        <dsp:cNvSpPr/>
      </dsp:nvSpPr>
      <dsp:spPr>
        <a:xfrm>
          <a:off x="616215" y="1413541"/>
          <a:ext cx="314120" cy="314120"/>
        </a:xfrm>
        <a:prstGeom prst="mathPlus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FD347F-DAB9-487B-B666-1C9563C96D98}">
      <dsp:nvSpPr>
        <dsp:cNvPr id="0" name=""/>
        <dsp:cNvSpPr/>
      </dsp:nvSpPr>
      <dsp:spPr>
        <a:xfrm>
          <a:off x="1622819" y="1884721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Opponent </a:t>
          </a:r>
          <a:r>
            <a:rPr lang="de-DE" sz="2000" kern="1200" dirty="0" err="1"/>
            <a:t>Scored</a:t>
          </a:r>
          <a:endParaRPr lang="de-DE" sz="2000" kern="1200" dirty="0"/>
        </a:p>
      </dsp:txBody>
      <dsp:txXfrm>
        <a:off x="1622819" y="1884721"/>
        <a:ext cx="1544624" cy="1256481"/>
      </dsp:txXfrm>
    </dsp:sp>
    <dsp:sp modelId="{74564CB1-4D94-49EE-A6F4-13F8590EC862}">
      <dsp:nvSpPr>
        <dsp:cNvPr id="0" name=""/>
        <dsp:cNvSpPr/>
      </dsp:nvSpPr>
      <dsp:spPr>
        <a:xfrm>
          <a:off x="2238071" y="1413541"/>
          <a:ext cx="314120" cy="314120"/>
        </a:xfrm>
        <a:prstGeom prst="mathMinus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75E82D-DA31-47F5-BAFA-E53B0C23AE7C}">
      <dsp:nvSpPr>
        <dsp:cNvPr id="0" name=""/>
        <dsp:cNvSpPr/>
      </dsp:nvSpPr>
      <dsp:spPr>
        <a:xfrm>
          <a:off x="3244675" y="0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Fast </a:t>
          </a:r>
          <a:r>
            <a:rPr lang="de-DE" sz="2000" kern="1200" dirty="0" err="1"/>
            <a:t>Direction</a:t>
          </a:r>
          <a:r>
            <a:rPr lang="de-DE" sz="2000" kern="1200" dirty="0"/>
            <a:t> </a:t>
          </a:r>
          <a:r>
            <a:rPr lang="de-DE" sz="2000" kern="1200" dirty="0" err="1"/>
            <a:t>Changes</a:t>
          </a:r>
          <a:endParaRPr lang="de-DE" sz="2000" kern="1200" dirty="0"/>
        </a:p>
      </dsp:txBody>
      <dsp:txXfrm>
        <a:off x="3244675" y="0"/>
        <a:ext cx="1544624" cy="1256481"/>
      </dsp:txXfrm>
    </dsp:sp>
    <dsp:sp modelId="{E43648B2-4B9F-4143-8087-C28E2C9ECA2F}">
      <dsp:nvSpPr>
        <dsp:cNvPr id="0" name=""/>
        <dsp:cNvSpPr/>
      </dsp:nvSpPr>
      <dsp:spPr>
        <a:xfrm>
          <a:off x="3859928" y="1413541"/>
          <a:ext cx="314120" cy="314120"/>
        </a:xfrm>
        <a:prstGeom prst="mathMinus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93B591-E451-43C2-AFA3-95A36D110D96}">
      <dsp:nvSpPr>
        <dsp:cNvPr id="0" name=""/>
        <dsp:cNvSpPr/>
      </dsp:nvSpPr>
      <dsp:spPr>
        <a:xfrm>
          <a:off x="4866531" y="1884721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High Puck Velocity</a:t>
          </a:r>
        </a:p>
      </dsp:txBody>
      <dsp:txXfrm>
        <a:off x="4866531" y="1884721"/>
        <a:ext cx="1544624" cy="1256481"/>
      </dsp:txXfrm>
    </dsp:sp>
    <dsp:sp modelId="{8E675F62-AEBE-40C6-8EFC-413D606FF56B}">
      <dsp:nvSpPr>
        <dsp:cNvPr id="0" name=""/>
        <dsp:cNvSpPr/>
      </dsp:nvSpPr>
      <dsp:spPr>
        <a:xfrm>
          <a:off x="5481784" y="1413541"/>
          <a:ext cx="314120" cy="314120"/>
        </a:xfrm>
        <a:prstGeom prst="mathPlus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1F032A-407A-4F1A-B9F4-82590588539C}">
      <dsp:nvSpPr>
        <dsp:cNvPr id="0" name=""/>
        <dsp:cNvSpPr/>
      </dsp:nvSpPr>
      <dsp:spPr>
        <a:xfrm>
          <a:off x="6488387" y="0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Boundary Contact</a:t>
          </a:r>
        </a:p>
      </dsp:txBody>
      <dsp:txXfrm>
        <a:off x="6488387" y="0"/>
        <a:ext cx="1544624" cy="1256481"/>
      </dsp:txXfrm>
    </dsp:sp>
    <dsp:sp modelId="{298F3EFD-812A-4E08-A6F3-BC269D91EBAE}">
      <dsp:nvSpPr>
        <dsp:cNvPr id="0" name=""/>
        <dsp:cNvSpPr/>
      </dsp:nvSpPr>
      <dsp:spPr>
        <a:xfrm>
          <a:off x="7103640" y="1413541"/>
          <a:ext cx="314120" cy="314120"/>
        </a:xfrm>
        <a:prstGeom prst="mathMinus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249AB5-0944-46DF-9FE5-644C60881804}">
      <dsp:nvSpPr>
        <dsp:cNvPr id="0" name=""/>
        <dsp:cNvSpPr/>
      </dsp:nvSpPr>
      <dsp:spPr>
        <a:xfrm>
          <a:off x="8110243" y="1884721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Puck in </a:t>
          </a:r>
          <a:r>
            <a:rPr lang="de-DE" sz="2000" kern="1200" dirty="0" err="1"/>
            <a:t>Agents</a:t>
          </a:r>
          <a:r>
            <a:rPr lang="de-DE" sz="2000" kern="1200" dirty="0"/>
            <a:t> Half</a:t>
          </a:r>
        </a:p>
      </dsp:txBody>
      <dsp:txXfrm>
        <a:off x="8110243" y="1884721"/>
        <a:ext cx="1544624" cy="1256481"/>
      </dsp:txXfrm>
    </dsp:sp>
    <dsp:sp modelId="{657E6841-C2C7-4638-AE11-8641078A950B}">
      <dsp:nvSpPr>
        <dsp:cNvPr id="0" name=""/>
        <dsp:cNvSpPr/>
      </dsp:nvSpPr>
      <dsp:spPr>
        <a:xfrm>
          <a:off x="8725496" y="1413541"/>
          <a:ext cx="314120" cy="314120"/>
        </a:xfrm>
        <a:prstGeom prst="mathMinus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C04F47-48E0-4F20-B25B-E060CF3FF83E}">
      <dsp:nvSpPr>
        <dsp:cNvPr id="0" name=""/>
        <dsp:cNvSpPr/>
      </dsp:nvSpPr>
      <dsp:spPr>
        <a:xfrm>
          <a:off x="9732100" y="0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Hit </a:t>
          </a:r>
          <a:r>
            <a:rPr lang="de-DE" sz="2000" kern="1200" dirty="0" err="1"/>
            <a:t>Opponent‘s</a:t>
          </a:r>
          <a:r>
            <a:rPr lang="de-DE" sz="2000" kern="1200" dirty="0"/>
            <a:t> </a:t>
          </a:r>
          <a:r>
            <a:rPr lang="de-DE" sz="2000" kern="1200" dirty="0" err="1"/>
            <a:t>Backwall</a:t>
          </a:r>
          <a:endParaRPr lang="de-DE" sz="2000" kern="1200" dirty="0"/>
        </a:p>
      </dsp:txBody>
      <dsp:txXfrm>
        <a:off x="9732100" y="0"/>
        <a:ext cx="1544624" cy="1256481"/>
      </dsp:txXfrm>
    </dsp:sp>
    <dsp:sp modelId="{619DBFFD-6CA1-4B47-A8B0-FBE0ADEF8349}">
      <dsp:nvSpPr>
        <dsp:cNvPr id="0" name=""/>
        <dsp:cNvSpPr/>
      </dsp:nvSpPr>
      <dsp:spPr>
        <a:xfrm>
          <a:off x="10347352" y="1413541"/>
          <a:ext cx="314120" cy="314120"/>
        </a:xfrm>
        <a:prstGeom prst="mathPlus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99D8F-83A6-B647-AF5F-7FECB5753E0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C082BA-12D5-DF42-AA39-7ED00557FE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67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9913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8260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9294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376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8468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1986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8069" y="353486"/>
            <a:ext cx="7304132" cy="3396189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89212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545800" y="1004160"/>
            <a:ext cx="4951192" cy="2278904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91206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3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805210" y="852103"/>
            <a:ext cx="4798365" cy="2491696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06571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6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13" Type="http://schemas.openxmlformats.org/officeDocument/2006/relationships/image" Target="../media/image7.png"/><Relationship Id="rId3" Type="http://schemas.openxmlformats.org/officeDocument/2006/relationships/hyperlink" Target="mailto:Pascal.Graf@hs-heilbronn.de" TargetMode="External"/><Relationship Id="rId7" Type="http://schemas.openxmlformats.org/officeDocument/2006/relationships/image" Target="../media/image6.png"/><Relationship Id="rId12" Type="http://schemas.microsoft.com/office/2007/relationships/diagramDrawing" Target="../diagrams/drawing1.xml"/><Relationship Id="rId17" Type="http://schemas.openxmlformats.org/officeDocument/2006/relationships/image" Target="../media/image11.png"/><Relationship Id="rId2" Type="http://schemas.openxmlformats.org/officeDocument/2006/relationships/hyperlink" Target="mailto:rsteinke@stud.hs-heilbronn.de" TargetMode="External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diagramColors" Target="../diagrams/colors1.xml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10" Type="http://schemas.openxmlformats.org/officeDocument/2006/relationships/diagramQuickStyle" Target="../diagrams/quickStyle1.xml"/><Relationship Id="rId4" Type="http://schemas.openxmlformats.org/officeDocument/2006/relationships/hyperlink" Target="mailto:Nicolaj.Stache@hs-heilbronn.de" TargetMode="External"/><Relationship Id="rId9" Type="http://schemas.openxmlformats.org/officeDocument/2006/relationships/diagramLayout" Target="../diagrams/layout1.xml"/><Relationship Id="rId1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hteck: abgerundete Ecken 42">
            <a:extLst>
              <a:ext uri="{FF2B5EF4-FFF2-40B4-BE49-F238E27FC236}">
                <a16:creationId xmlns:a16="http://schemas.microsoft.com/office/drawing/2014/main" id="{37AA8690-BB33-0309-307A-CAC8CCF47AA1}"/>
              </a:ext>
            </a:extLst>
          </p:cNvPr>
          <p:cNvSpPr/>
          <p:nvPr/>
        </p:nvSpPr>
        <p:spPr>
          <a:xfrm>
            <a:off x="27690958" y="31493120"/>
            <a:ext cx="1880142" cy="146914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Total </a:t>
            </a:r>
            <a:r>
              <a:rPr lang="de-DE" sz="2400" dirty="0" err="1"/>
              <a:t>Reward</a:t>
            </a:r>
            <a:endParaRPr lang="de-DE" sz="2400" dirty="0"/>
          </a:p>
        </p:txBody>
      </p:sp>
      <p:sp>
        <p:nvSpPr>
          <p:cNvPr id="29" name="Textplatzhalter 2">
            <a:extLst>
              <a:ext uri="{FF2B5EF4-FFF2-40B4-BE49-F238E27FC236}">
                <a16:creationId xmlns:a16="http://schemas.microsoft.com/office/drawing/2014/main" id="{565EF3F8-7F36-8B4D-B569-396A65C0BB53}"/>
              </a:ext>
            </a:extLst>
          </p:cNvPr>
          <p:cNvSpPr txBox="1">
            <a:spLocks/>
          </p:cNvSpPr>
          <p:nvPr/>
        </p:nvSpPr>
        <p:spPr>
          <a:xfrm>
            <a:off x="1411817" y="41849257"/>
            <a:ext cx="27536774" cy="595945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rsteinke@stud.hs-heilbronn.de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Pascal.Graf@hs-heilbronn.de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Nicolaj.Stache@hs-heilbronn.de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0" name="Textplatzhalter 3">
            <a:extLst>
              <a:ext uri="{FF2B5EF4-FFF2-40B4-BE49-F238E27FC236}">
                <a16:creationId xmlns:a16="http://schemas.microsoft.com/office/drawing/2014/main" id="{AD58E36A-AD28-1445-9B07-E74DEE2089C9}"/>
              </a:ext>
            </a:extLst>
          </p:cNvPr>
          <p:cNvSpPr txBox="1">
            <a:spLocks/>
          </p:cNvSpPr>
          <p:nvPr/>
        </p:nvSpPr>
        <p:spPr>
          <a:xfrm>
            <a:off x="1369389" y="8411102"/>
            <a:ext cx="13215254" cy="91581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Projektübersicht</a:t>
            </a:r>
          </a:p>
        </p:txBody>
      </p:sp>
      <p:sp>
        <p:nvSpPr>
          <p:cNvPr id="64" name="Textplatzhalter 6">
            <a:extLst>
              <a:ext uri="{FF2B5EF4-FFF2-40B4-BE49-F238E27FC236}">
                <a16:creationId xmlns:a16="http://schemas.microsoft.com/office/drawing/2014/main" id="{0BF9F852-ED39-274E-BF3E-7635E9833304}"/>
              </a:ext>
            </a:extLst>
          </p:cNvPr>
          <p:cNvSpPr txBox="1">
            <a:spLocks/>
          </p:cNvSpPr>
          <p:nvPr/>
        </p:nvSpPr>
        <p:spPr>
          <a:xfrm>
            <a:off x="1369393" y="25458159"/>
            <a:ext cx="13215254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cap="none" dirty="0">
                <a:solidFill>
                  <a:schemeClr val="accent1">
                    <a:lumMod val="75000"/>
                  </a:schemeClr>
                </a:solidFill>
              </a:rPr>
              <a:t>Reinforcement Learning</a:t>
            </a:r>
          </a:p>
        </p:txBody>
      </p:sp>
      <p:sp>
        <p:nvSpPr>
          <p:cNvPr id="65" name="Textplatzhalter 6">
            <a:extLst>
              <a:ext uri="{FF2B5EF4-FFF2-40B4-BE49-F238E27FC236}">
                <a16:creationId xmlns:a16="http://schemas.microsoft.com/office/drawing/2014/main" id="{43E93AB3-F722-0844-912D-A135725C99E9}"/>
              </a:ext>
            </a:extLst>
          </p:cNvPr>
          <p:cNvSpPr txBox="1">
            <a:spLocks/>
          </p:cNvSpPr>
          <p:nvPr/>
        </p:nvSpPr>
        <p:spPr>
          <a:xfrm>
            <a:off x="15687395" y="25466180"/>
            <a:ext cx="13215254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cap="none" dirty="0" err="1">
                <a:solidFill>
                  <a:schemeClr val="accent1">
                    <a:lumMod val="75000"/>
                  </a:schemeClr>
                </a:solidFill>
              </a:rPr>
              <a:t>Trainingsergebnisse</a:t>
            </a:r>
            <a:endParaRPr lang="en-US" b="1" cap="non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1" name="Textplatzhalter 14">
            <a:extLst>
              <a:ext uri="{FF2B5EF4-FFF2-40B4-BE49-F238E27FC236}">
                <a16:creationId xmlns:a16="http://schemas.microsoft.com/office/drawing/2014/main" id="{ECD31995-7943-1742-84F3-6D3B279815C7}"/>
              </a:ext>
            </a:extLst>
          </p:cNvPr>
          <p:cNvSpPr txBox="1">
            <a:spLocks/>
          </p:cNvSpPr>
          <p:nvPr/>
        </p:nvSpPr>
        <p:spPr>
          <a:xfrm>
            <a:off x="1332248" y="36223798"/>
            <a:ext cx="13231778" cy="5204948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764073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799" b="1" dirty="0"/>
          </a:p>
          <a:p>
            <a:endParaRPr lang="en-US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A72A518F-ABC5-7D4A-9F6B-8784C590285D}"/>
              </a:ext>
            </a:extLst>
          </p:cNvPr>
          <p:cNvCxnSpPr/>
          <p:nvPr/>
        </p:nvCxnSpPr>
        <p:spPr>
          <a:xfrm>
            <a:off x="1329711" y="15468543"/>
            <a:ext cx="27450725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Gerade Verbindung 33">
            <a:extLst>
              <a:ext uri="{FF2B5EF4-FFF2-40B4-BE49-F238E27FC236}">
                <a16:creationId xmlns:a16="http://schemas.microsoft.com/office/drawing/2014/main" id="{F6632E25-3918-1244-8171-145C79E723EA}"/>
              </a:ext>
            </a:extLst>
          </p:cNvPr>
          <p:cNvCxnSpPr/>
          <p:nvPr/>
        </p:nvCxnSpPr>
        <p:spPr>
          <a:xfrm>
            <a:off x="1367804" y="25029870"/>
            <a:ext cx="27450725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Gerade Verbindung 33">
            <a:extLst>
              <a:ext uri="{FF2B5EF4-FFF2-40B4-BE49-F238E27FC236}">
                <a16:creationId xmlns:a16="http://schemas.microsoft.com/office/drawing/2014/main" id="{0252C8AB-898D-AE4B-941C-0D9D5BA26A8E}"/>
              </a:ext>
            </a:extLst>
          </p:cNvPr>
          <p:cNvCxnSpPr/>
          <p:nvPr/>
        </p:nvCxnSpPr>
        <p:spPr>
          <a:xfrm>
            <a:off x="1405897" y="34843715"/>
            <a:ext cx="27450725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platzhalter 6">
            <a:extLst>
              <a:ext uri="{FF2B5EF4-FFF2-40B4-BE49-F238E27FC236}">
                <a16:creationId xmlns:a16="http://schemas.microsoft.com/office/drawing/2014/main" id="{B37B6A08-F4B9-5A4A-9C70-B99BCCBF98C3}"/>
              </a:ext>
            </a:extLst>
          </p:cNvPr>
          <p:cNvSpPr txBox="1">
            <a:spLocks/>
          </p:cNvSpPr>
          <p:nvPr/>
        </p:nvSpPr>
        <p:spPr>
          <a:xfrm>
            <a:off x="1369393" y="35272005"/>
            <a:ext cx="13215254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999" b="1" cap="none" dirty="0"/>
              <a:t>Bewegungsanalyse</a:t>
            </a:r>
          </a:p>
        </p:txBody>
      </p:sp>
      <p:sp>
        <p:nvSpPr>
          <p:cNvPr id="76" name="Textplatzhalter 6">
            <a:extLst>
              <a:ext uri="{FF2B5EF4-FFF2-40B4-BE49-F238E27FC236}">
                <a16:creationId xmlns:a16="http://schemas.microsoft.com/office/drawing/2014/main" id="{631A7142-F3AC-154B-9D9F-1F7131A51732}"/>
              </a:ext>
            </a:extLst>
          </p:cNvPr>
          <p:cNvSpPr txBox="1">
            <a:spLocks/>
          </p:cNvSpPr>
          <p:nvPr/>
        </p:nvSpPr>
        <p:spPr>
          <a:xfrm>
            <a:off x="20461270" y="35158318"/>
            <a:ext cx="10910065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999" b="1" cap="none" dirty="0" err="1"/>
              <a:t>Quellen</a:t>
            </a:r>
            <a:endParaRPr lang="en-US" sz="3999" b="1" cap="none" dirty="0"/>
          </a:p>
        </p:txBody>
      </p:sp>
      <p:sp>
        <p:nvSpPr>
          <p:cNvPr id="77" name="Textplatzhalter 14">
            <a:extLst>
              <a:ext uri="{FF2B5EF4-FFF2-40B4-BE49-F238E27FC236}">
                <a16:creationId xmlns:a16="http://schemas.microsoft.com/office/drawing/2014/main" id="{BEAB105C-47DB-0A4F-AB65-261DC59A6712}"/>
              </a:ext>
            </a:extLst>
          </p:cNvPr>
          <p:cNvSpPr txBox="1">
            <a:spLocks/>
          </p:cNvSpPr>
          <p:nvPr/>
        </p:nvSpPr>
        <p:spPr>
          <a:xfrm>
            <a:off x="1352688" y="9198410"/>
            <a:ext cx="12508455" cy="6180077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Motivation:</a:t>
            </a:r>
          </a:p>
          <a:p>
            <a:pPr marL="648000" lvl="0" indent="-432000" algn="just">
              <a:buFont typeface="Arial" panose="020B0604020202020204" pitchFamily="34" charset="0"/>
              <a:buChar char="•"/>
            </a:pPr>
            <a:r>
              <a:rPr lang="de-DE" sz="2800" dirty="0"/>
              <a:t>Demonstrator zeigt KI im Bereich Robotik, die ohne menschliches Expertenwissen in der Simulation trainiert und dann in der Realität nutzbar gemacht wird.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800" dirty="0"/>
              <a:t>Handlungsheuristik für komplexe Szenarien fast unmöglich manuell zu programmieren. Deshalb trainiert ein Software-Agent beim Reinforcement Learning im Spiel gegen sich selbst, Spielstrategien zu optimieren.</a:t>
            </a:r>
          </a:p>
          <a:p>
            <a:pPr algn="just"/>
            <a:endParaRPr lang="de-DE" sz="2799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Ansatz / Ziele: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Künstliche Intelligenz lernt gegen sich selbst, das Reaktionsspiel Airhockey zu meistern. Luftgelagerter Puck soll dabei mit eigenem Pusher ins gegnerische Tor geschossen werden. 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Agent erhält zu jedem Zeitschritt eine numerische Belohnung, welche über hunderttausende Spieleepisoden maximiert wird.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B7DB6692-061F-0846-881A-506B9761FE02}"/>
              </a:ext>
            </a:extLst>
          </p:cNvPr>
          <p:cNvSpPr/>
          <p:nvPr/>
        </p:nvSpPr>
        <p:spPr>
          <a:xfrm>
            <a:off x="1" y="3726129"/>
            <a:ext cx="30275213" cy="455095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85" name="Titel 1">
            <a:extLst>
              <a:ext uri="{FF2B5EF4-FFF2-40B4-BE49-F238E27FC236}">
                <a16:creationId xmlns:a16="http://schemas.microsoft.com/office/drawing/2014/main" id="{CF7D0ED3-E0F4-2C43-8F1A-27FBDB72E94B}"/>
              </a:ext>
            </a:extLst>
          </p:cNvPr>
          <p:cNvSpPr txBox="1">
            <a:spLocks/>
          </p:cNvSpPr>
          <p:nvPr/>
        </p:nvSpPr>
        <p:spPr>
          <a:xfrm>
            <a:off x="1283684" y="4149744"/>
            <a:ext cx="27572937" cy="2193000"/>
          </a:xfrm>
          <a:prstGeom prst="rect">
            <a:avLst/>
          </a:prstGeom>
        </p:spPr>
        <p:txBody>
          <a:bodyPr/>
          <a:lstStyle>
            <a:lvl1pPr algn="l" defTabSz="30274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Airhockey auf übermenschlichen Level mit </a:t>
            </a:r>
          </a:p>
          <a:p>
            <a:pPr algn="ctr"/>
            <a:r>
              <a:rPr lang="de-DE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Reinforcement Learning</a:t>
            </a:r>
            <a:endParaRPr lang="en-US" sz="6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Titel 1">
            <a:extLst>
              <a:ext uri="{FF2B5EF4-FFF2-40B4-BE49-F238E27FC236}">
                <a16:creationId xmlns:a16="http://schemas.microsoft.com/office/drawing/2014/main" id="{A3DB0FF7-B3E3-844A-BDEB-E0A06C735D1E}"/>
              </a:ext>
            </a:extLst>
          </p:cNvPr>
          <p:cNvSpPr txBox="1">
            <a:spLocks/>
          </p:cNvSpPr>
          <p:nvPr/>
        </p:nvSpPr>
        <p:spPr>
          <a:xfrm>
            <a:off x="1418592" y="5922265"/>
            <a:ext cx="27572937" cy="2193000"/>
          </a:xfrm>
          <a:prstGeom prst="rect">
            <a:avLst/>
          </a:prstGeom>
        </p:spPr>
        <p:txBody>
          <a:bodyPr anchor="ctr"/>
          <a:lstStyle>
            <a:lvl1pPr algn="l" defTabSz="30274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Rico Steinke, Pascal Graf und </a:t>
            </a:r>
            <a:r>
              <a:rPr lang="en-US" sz="4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Nicolaj</a:t>
            </a: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C. Stache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Automotive Systems Engineering, Heilbronn University of Applied Sciences</a:t>
            </a:r>
          </a:p>
        </p:txBody>
      </p:sp>
      <p:cxnSp>
        <p:nvCxnSpPr>
          <p:cNvPr id="89" name="Gerade Verbindung 33">
            <a:extLst>
              <a:ext uri="{FF2B5EF4-FFF2-40B4-BE49-F238E27FC236}">
                <a16:creationId xmlns:a16="http://schemas.microsoft.com/office/drawing/2014/main" id="{AE293FA5-B2C4-864B-8F67-001A142948FE}"/>
              </a:ext>
            </a:extLst>
          </p:cNvPr>
          <p:cNvCxnSpPr/>
          <p:nvPr/>
        </p:nvCxnSpPr>
        <p:spPr>
          <a:xfrm>
            <a:off x="1352688" y="41595002"/>
            <a:ext cx="27450726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platzhalter 14">
            <a:extLst>
              <a:ext uri="{FF2B5EF4-FFF2-40B4-BE49-F238E27FC236}">
                <a16:creationId xmlns:a16="http://schemas.microsoft.com/office/drawing/2014/main" id="{E6CCF165-F676-569D-8116-5E7B884B9867}"/>
              </a:ext>
            </a:extLst>
          </p:cNvPr>
          <p:cNvSpPr txBox="1">
            <a:spLocks/>
          </p:cNvSpPr>
          <p:nvPr/>
        </p:nvSpPr>
        <p:spPr>
          <a:xfrm>
            <a:off x="1405896" y="16248879"/>
            <a:ext cx="12818104" cy="4660715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Simulation basiert auf der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Spieleengine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799" i="1" dirty="0">
                <a:latin typeface="Arial" panose="020B0604020202020204" pitchFamily="34" charset="0"/>
                <a:cs typeface="Arial" panose="020B0604020202020204" pitchFamily="34" charset="0"/>
              </a:rPr>
              <a:t>Unity3D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[1] in Kombination mit hochrealistischer Physik-Library </a:t>
            </a:r>
            <a:r>
              <a:rPr lang="de-DE" sz="2799" i="1" dirty="0" err="1">
                <a:latin typeface="Arial" panose="020B0604020202020204" pitchFamily="34" charset="0"/>
                <a:cs typeface="Arial" panose="020B0604020202020204" pitchFamily="34" charset="0"/>
              </a:rPr>
              <a:t>MuJoCo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(Multi-Joint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dynamics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Contact)  [2].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i="1" dirty="0" err="1">
                <a:latin typeface="Arial" panose="020B0604020202020204" pitchFamily="34" charset="0"/>
                <a:cs typeface="Arial" panose="020B0604020202020204" pitchFamily="34" charset="0"/>
              </a:rPr>
              <a:t>MuJoCo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ermöglicht genaue Physik-Parametrisierung (z.B. Reibung, Abprallen) 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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bessere Übertragbarkeit auf die Realität.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Mehrere Spielinstanzen werden zeitlich beschleunigt gleichzeitig simuliert, pro Spielepisode vergehen nur zwei Sekunden Realzeit.  </a:t>
            </a:r>
          </a:p>
          <a:p>
            <a:pPr marL="21600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de-DE" sz="2799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1F192858-92CB-F8B7-95C4-53B3A398C00B}"/>
              </a:ext>
            </a:extLst>
          </p:cNvPr>
          <p:cNvSpPr txBox="1">
            <a:spLocks/>
          </p:cNvSpPr>
          <p:nvPr/>
        </p:nvSpPr>
        <p:spPr>
          <a:xfrm>
            <a:off x="1369393" y="15606412"/>
            <a:ext cx="13215254" cy="91581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Airhockey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-Simulation</a:t>
            </a:r>
          </a:p>
        </p:txBody>
      </p:sp>
      <p:sp>
        <p:nvSpPr>
          <p:cNvPr id="11" name="Textplatzhalter 14">
            <a:extLst>
              <a:ext uri="{FF2B5EF4-FFF2-40B4-BE49-F238E27FC236}">
                <a16:creationId xmlns:a16="http://schemas.microsoft.com/office/drawing/2014/main" id="{0A884811-8E41-B145-254C-75E790324EC9}"/>
              </a:ext>
            </a:extLst>
          </p:cNvPr>
          <p:cNvSpPr txBox="1">
            <a:spLocks/>
          </p:cNvSpPr>
          <p:nvPr/>
        </p:nvSpPr>
        <p:spPr>
          <a:xfrm>
            <a:off x="15252851" y="16330475"/>
            <a:ext cx="13527586" cy="3824552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Realer Demonstrator ist mit Kinematik ausgestattet, die über Schrittmotoren hochpräzise sowie dynamische Ansteuerung des Pushers erlaubt. 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High-Speed-Kamera über dem Feld angebracht, die das Spielfeld 150 mal pro Sekunde aufnimmt.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Positionen &amp; Geschwindigkeiten relevanter Spielelemente (Pusher und Puck) werden aus Bildern extrahiert.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KI benötigt Informationen, um sinnvolle Entscheidungen treffen zu können. </a:t>
            </a:r>
          </a:p>
        </p:txBody>
      </p:sp>
      <p:sp>
        <p:nvSpPr>
          <p:cNvPr id="13" name="Textplatzhalter 14">
            <a:extLst>
              <a:ext uri="{FF2B5EF4-FFF2-40B4-BE49-F238E27FC236}">
                <a16:creationId xmlns:a16="http://schemas.microsoft.com/office/drawing/2014/main" id="{51BB723C-9903-F53A-F7DF-0E34772129E8}"/>
              </a:ext>
            </a:extLst>
          </p:cNvPr>
          <p:cNvSpPr txBox="1">
            <a:spLocks/>
          </p:cNvSpPr>
          <p:nvPr/>
        </p:nvSpPr>
        <p:spPr>
          <a:xfrm>
            <a:off x="1418592" y="26318620"/>
            <a:ext cx="8761385" cy="6436026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Soft-Actor-</a:t>
            </a:r>
            <a:r>
              <a:rPr lang="de-DE" sz="2799" b="1" dirty="0" err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-Algorithmus [3]: </a:t>
            </a: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Reinforcement Learning Algorithmus basiert auf Einsatz von zwei tiefen neuronalen Netzwerken. 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i="1" dirty="0">
                <a:latin typeface="Arial" panose="020B0604020202020204" pitchFamily="34" charset="0"/>
                <a:cs typeface="Arial" panose="020B0604020202020204" pitchFamily="34" charset="0"/>
              </a:rPr>
              <a:t>Actor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bestimmt die nächste Aktion des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Agents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, also Bewegungsrichtung- und Geschwindigkeit des Pushers.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i="1" dirty="0" err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schätzt Qualität der gewählten Aktionen anhand des bisher erhaltenen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Rewards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ab und verbessert so implizit den </a:t>
            </a:r>
            <a:r>
              <a:rPr lang="de-DE" sz="2799" i="1" dirty="0">
                <a:latin typeface="Arial" panose="020B0604020202020204" pitchFamily="34" charset="0"/>
                <a:cs typeface="Arial" panose="020B0604020202020204" pitchFamily="34" charset="0"/>
              </a:rPr>
              <a:t>Actor.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KI muss abwägen, ob Spielstrategie verfolgt wird, die sie favorisiert, oder ob Neues ausprobiert wird, um eventuell bessere Strategien zu erforschen (Exploration-Exploitation-Dilemma).</a:t>
            </a:r>
          </a:p>
        </p:txBody>
      </p:sp>
      <p:sp>
        <p:nvSpPr>
          <p:cNvPr id="22" name="Textplatzhalter 14">
            <a:extLst>
              <a:ext uri="{FF2B5EF4-FFF2-40B4-BE49-F238E27FC236}">
                <a16:creationId xmlns:a16="http://schemas.microsoft.com/office/drawing/2014/main" id="{FB29EED7-B57B-3C34-FC43-31BDA2F4A718}"/>
              </a:ext>
            </a:extLst>
          </p:cNvPr>
          <p:cNvSpPr txBox="1">
            <a:spLocks/>
          </p:cNvSpPr>
          <p:nvPr/>
        </p:nvSpPr>
        <p:spPr>
          <a:xfrm>
            <a:off x="1418591" y="32433116"/>
            <a:ext cx="13521510" cy="3141203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2799" b="1" dirty="0" err="1">
                <a:latin typeface="Arial" panose="020B0604020202020204" pitchFamily="34" charset="0"/>
                <a:cs typeface="Arial" panose="020B0604020202020204" pitchFamily="34" charset="0"/>
              </a:rPr>
              <a:t>Reward</a:t>
            </a:r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-Zusammensetzung: 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Neben Belohnung bzw. Bestrafung für (Gegen-)Tore, sollen andere Verhaltensweisen mit in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Reward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-Struktur einfließen.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Beispielsweise Fahren in Banden, schnelle Änderungen der Bewegungsrichtung oder Dulden des Pucks in der eigenen Spielhälfte.</a:t>
            </a:r>
          </a:p>
        </p:txBody>
      </p:sp>
      <p:sp>
        <p:nvSpPr>
          <p:cNvPr id="28" name="Textplatzhalter 14">
            <a:extLst>
              <a:ext uri="{FF2B5EF4-FFF2-40B4-BE49-F238E27FC236}">
                <a16:creationId xmlns:a16="http://schemas.microsoft.com/office/drawing/2014/main" id="{58735D0E-B298-A334-F429-1DCE52651D05}"/>
              </a:ext>
            </a:extLst>
          </p:cNvPr>
          <p:cNvSpPr txBox="1">
            <a:spLocks/>
          </p:cNvSpPr>
          <p:nvPr/>
        </p:nvSpPr>
        <p:spPr>
          <a:xfrm>
            <a:off x="15776274" y="26400964"/>
            <a:ext cx="12018583" cy="7490139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Belohnung der KI im Spiel hängt von der Stärke des Gegners ab.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Unabhängige Bewertung durch Rating-System ähnlich ELO-Rating anderer Spiele (z.B. Schach oder Online Multiplayer Games).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Unterschiedliche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Agents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(abhängig von Trainingsdauer und -konfiguration) spielen in Turnier gegeneinander.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Nach 48h Training hat der Agent das durchschnittliche menschliche Spielerniveau erreicht. Bester, bisher ungeschlagener Agent hat Training von 138h (knapp  sechs Tagen) absolviert, entspricht etwa 220.000 Spielen.</a:t>
            </a:r>
          </a:p>
        </p:txBody>
      </p:sp>
      <p:sp>
        <p:nvSpPr>
          <p:cNvPr id="91" name="Textfeld 90">
            <a:extLst>
              <a:ext uri="{FF2B5EF4-FFF2-40B4-BE49-F238E27FC236}">
                <a16:creationId xmlns:a16="http://schemas.microsoft.com/office/drawing/2014/main" id="{7600C1FD-EBDA-7E0B-A10B-F279B84D6904}"/>
              </a:ext>
            </a:extLst>
          </p:cNvPr>
          <p:cNvSpPr txBox="1"/>
          <p:nvPr/>
        </p:nvSpPr>
        <p:spPr>
          <a:xfrm>
            <a:off x="20440650" y="35943944"/>
            <a:ext cx="849237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[1] J. Haas, „A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game Engine,“ Worcester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Polytechnic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Institute, 2014.</a:t>
            </a:r>
          </a:p>
          <a:p>
            <a:pPr algn="just"/>
            <a:endParaRPr lang="de-DE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[2] E. Todorov, T. Erez, and Y.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Tassa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“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Mujoco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A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physics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engine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model-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control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,” in 2012 IEEE/RSJ International Conference on Intelligent Robots and 	Systems, pp. 5026–5033, IEEE, 2012.</a:t>
            </a:r>
          </a:p>
          <a:p>
            <a:pPr algn="just"/>
            <a:b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[3] T.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Haarnoja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et al., “Soft Actor-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Off-Policy Maximum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Entropy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Deep Reinforcement Learning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Stochastic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Actor,”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CoRR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2018.</a:t>
            </a:r>
          </a:p>
        </p:txBody>
      </p:sp>
      <p:sp>
        <p:nvSpPr>
          <p:cNvPr id="95" name="Textplatzhalter 14">
            <a:extLst>
              <a:ext uri="{FF2B5EF4-FFF2-40B4-BE49-F238E27FC236}">
                <a16:creationId xmlns:a16="http://schemas.microsoft.com/office/drawing/2014/main" id="{25FC069B-26AA-F893-BA31-82D958932B37}"/>
              </a:ext>
            </a:extLst>
          </p:cNvPr>
          <p:cNvSpPr txBox="1">
            <a:spLocks/>
          </p:cNvSpPr>
          <p:nvPr/>
        </p:nvSpPr>
        <p:spPr>
          <a:xfrm>
            <a:off x="1523697" y="36011417"/>
            <a:ext cx="8010731" cy="520494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Detaillierte Analyse der trainierten KI zeigt, dass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Abprallverhalten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des Pucks über die Bande prognostiziert und sich so frühzeitig positioniert wird.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Heatmaps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zeigen, an welchen Positionen der Agent sich besonders häufig aufhält.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D89465D-5270-6B09-2D8B-2F9754D51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8592" y="1053622"/>
            <a:ext cx="10401300" cy="204556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4DAB748D-AB21-E5B0-5D1A-C5F425814729}"/>
              </a:ext>
            </a:extLst>
          </p:cNvPr>
          <p:cNvSpPr txBox="1"/>
          <p:nvPr/>
        </p:nvSpPr>
        <p:spPr>
          <a:xfrm>
            <a:off x="2218687" y="23922451"/>
            <a:ext cx="124625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2: 3D-Airhockey-Simulation aus Spielerperspektive (links). Das User Interface zeigt Informationen zum Reinforcement Learning, der Steuerung sowie der Zusammensetzung der Belohnung, welche der Agent erhalten hat. 3D Modell des realen Airhockey-Tischs ohne Hintergrund gerendert (rechts).</a:t>
            </a:r>
          </a:p>
        </p:txBody>
      </p:sp>
      <p:pic>
        <p:nvPicPr>
          <p:cNvPr id="35" name="Grafik 34" descr="Ein Bild, das Text enthält.&#10;&#10;Automatisch generierte Beschreibung">
            <a:extLst>
              <a:ext uri="{FF2B5EF4-FFF2-40B4-BE49-F238E27FC236}">
                <a16:creationId xmlns:a16="http://schemas.microsoft.com/office/drawing/2014/main" id="{A3985A43-B4FF-3137-A721-4C97DF0298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8687" y="19816382"/>
            <a:ext cx="7961290" cy="4006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FDC102E7-33AF-BD57-2327-4E6744479906}"/>
              </a:ext>
            </a:extLst>
          </p:cNvPr>
          <p:cNvSpPr txBox="1">
            <a:spLocks/>
          </p:cNvSpPr>
          <p:nvPr/>
        </p:nvSpPr>
        <p:spPr>
          <a:xfrm>
            <a:off x="15239494" y="15606412"/>
            <a:ext cx="13215254" cy="91581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Reales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Modell</a:t>
            </a:r>
          </a:p>
        </p:txBody>
      </p:sp>
      <p:sp>
        <p:nvSpPr>
          <p:cNvPr id="8" name="Textplatzhalter 14">
            <a:extLst>
              <a:ext uri="{FF2B5EF4-FFF2-40B4-BE49-F238E27FC236}">
                <a16:creationId xmlns:a16="http://schemas.microsoft.com/office/drawing/2014/main" id="{22664395-8B4B-7143-F3DB-BC24F5D2B3D9}"/>
              </a:ext>
            </a:extLst>
          </p:cNvPr>
          <p:cNvSpPr txBox="1">
            <a:spLocks/>
          </p:cNvSpPr>
          <p:nvPr/>
        </p:nvSpPr>
        <p:spPr>
          <a:xfrm>
            <a:off x="15137606" y="9269994"/>
            <a:ext cx="13642829" cy="6180077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algn="just"/>
            <a:r>
              <a:rPr lang="de-DE" sz="2800" b="1" dirty="0"/>
              <a:t>Übertragbarkeit auf reale Aufgaben:</a:t>
            </a:r>
          </a:p>
          <a:p>
            <a:pPr marL="673200" indent="-457200" algn="just">
              <a:buFont typeface="Arial" panose="020B0604020202020204" pitchFamily="34" charset="0"/>
              <a:buChar char="•"/>
            </a:pPr>
            <a:r>
              <a:rPr lang="de-DE" sz="2800" dirty="0"/>
              <a:t>Selbes Prinzip lässt sich im Bereich industrielle Produktion und autonomes Fahren anwenden. Beispiele hierfür sind:</a:t>
            </a:r>
          </a:p>
        </p:txBody>
      </p:sp>
      <p:sp>
        <p:nvSpPr>
          <p:cNvPr id="26" name="Textplatzhalter 14">
            <a:extLst>
              <a:ext uri="{FF2B5EF4-FFF2-40B4-BE49-F238E27FC236}">
                <a16:creationId xmlns:a16="http://schemas.microsoft.com/office/drawing/2014/main" id="{0345D35E-E364-67D3-2E84-8414CF0BBE5D}"/>
              </a:ext>
            </a:extLst>
          </p:cNvPr>
          <p:cNvSpPr txBox="1">
            <a:spLocks/>
          </p:cNvSpPr>
          <p:nvPr/>
        </p:nvSpPr>
        <p:spPr>
          <a:xfrm>
            <a:off x="20755459" y="10863935"/>
            <a:ext cx="8024976" cy="4009482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73200" indent="-457200" algn="just">
              <a:buFont typeface="Wingdings" panose="05000000000000000000" pitchFamily="2" charset="2"/>
              <a:buChar char="Ø"/>
            </a:pPr>
            <a:r>
              <a:rPr lang="de-DE" sz="2800" dirty="0"/>
              <a:t>Anlagenoptimierung zur effizienteren Nutzung von Zeit, Ressourcen, Energie abhängig von Umwelteinflüssen</a:t>
            </a:r>
          </a:p>
          <a:p>
            <a:pPr marL="673200" indent="-457200" algn="just">
              <a:buFont typeface="Wingdings" panose="05000000000000000000" pitchFamily="2" charset="2"/>
              <a:buChar char="Ø"/>
            </a:pPr>
            <a:r>
              <a:rPr lang="de-DE" sz="2800" dirty="0"/>
              <a:t>Handling komplexer Objekte in der Robotik (Griff in die Kiste).</a:t>
            </a:r>
          </a:p>
          <a:p>
            <a:pPr marL="673200" indent="-457200" algn="just">
              <a:buFont typeface="Wingdings" panose="05000000000000000000" pitchFamily="2" charset="2"/>
              <a:buChar char="Ø"/>
            </a:pPr>
            <a:r>
              <a:rPr lang="de-DE" sz="2800" dirty="0"/>
              <a:t>Automatisches Bremsen und Beschleunigen eines Fahrzeugs in Reaktion auf unvorhergesehene Ereignisse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CC3B0E2-2E20-5313-D998-5113BA2F86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30457" y="10736099"/>
            <a:ext cx="7183116" cy="3381640"/>
          </a:xfrm>
          <a:prstGeom prst="rect">
            <a:avLst/>
          </a:prstGeom>
        </p:spPr>
      </p:pic>
      <p:graphicFrame>
        <p:nvGraphicFramePr>
          <p:cNvPr id="41" name="Diagramm 40">
            <a:extLst>
              <a:ext uri="{FF2B5EF4-FFF2-40B4-BE49-F238E27FC236}">
                <a16:creationId xmlns:a16="http://schemas.microsoft.com/office/drawing/2014/main" id="{6672ED4A-77C9-95CE-8D19-96E5ECB64F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6610796"/>
              </p:ext>
            </p:extLst>
          </p:nvPr>
        </p:nvGraphicFramePr>
        <p:xfrm>
          <a:off x="15357955" y="30654706"/>
          <a:ext cx="12530765" cy="3141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44" name="Textfeld 43">
            <a:extLst>
              <a:ext uri="{FF2B5EF4-FFF2-40B4-BE49-F238E27FC236}">
                <a16:creationId xmlns:a16="http://schemas.microsoft.com/office/drawing/2014/main" id="{AE59BF78-30B8-EE89-56CC-39FB14B22FEA}"/>
              </a:ext>
            </a:extLst>
          </p:cNvPr>
          <p:cNvSpPr txBox="1"/>
          <p:nvPr/>
        </p:nvSpPr>
        <p:spPr>
          <a:xfrm>
            <a:off x="15957232" y="33440653"/>
            <a:ext cx="12118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5: Zusammensetzung des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Rewards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den die KI innerhalb einer Spieleepisode erhalten kann. Ziel des Reinforcement Learning Algorithmus‘ ist es, diesen zu maximieren.</a:t>
            </a:r>
          </a:p>
        </p:txBody>
      </p:sp>
      <p:pic>
        <p:nvPicPr>
          <p:cNvPr id="3" name="Grafik 2" descr="Ein Bild, das Diagramm, Plan enthält.&#10;&#10;Automatisch generierte Beschreibung">
            <a:extLst>
              <a:ext uri="{FF2B5EF4-FFF2-40B4-BE49-F238E27FC236}">
                <a16:creationId xmlns:a16="http://schemas.microsoft.com/office/drawing/2014/main" id="{F2B31DAA-486E-3D0C-92DE-246CD428672C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8" t="3956" r="7567" b="3321"/>
          <a:stretch/>
        </p:blipFill>
        <p:spPr>
          <a:xfrm>
            <a:off x="15420714" y="35063089"/>
            <a:ext cx="2744134" cy="520494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688FDA1-FA4C-98A7-A1DA-3BED1B262025}"/>
              </a:ext>
            </a:extLst>
          </p:cNvPr>
          <p:cNvSpPr txBox="1"/>
          <p:nvPr/>
        </p:nvSpPr>
        <p:spPr>
          <a:xfrm>
            <a:off x="14337509" y="14050059"/>
            <a:ext cx="62372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1: Reinforcement Learning Prinzip: Der Agent für eine Aktion in seiner Umgebung aus und erhält als Rückmeldung einen neuen State zusammen mit einem numerischen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Reward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A3860E58-43D6-207B-2EC3-B694CAF12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ABD094E1-35FF-4BEE-7406-B107B5C9A8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BEE07FD0-6445-B223-FE1A-4D7D95C614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1F4573F4-BA4D-F532-34B3-422CC7952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1" name="Grafik 20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AB4970CC-2FD8-A36E-8404-E064DF88B6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68273" y="35244918"/>
            <a:ext cx="5236787" cy="5079016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542EFCDE-E075-1CDE-F7CF-6C06F2350BD8}"/>
              </a:ext>
            </a:extLst>
          </p:cNvPr>
          <p:cNvSpPr txBox="1"/>
          <p:nvPr/>
        </p:nvSpPr>
        <p:spPr>
          <a:xfrm>
            <a:off x="9354983" y="40438092"/>
            <a:ext cx="9965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Abbildung 6: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Mithilfe der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Heatmaps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(links) wird visualisiert, an welchen Positionen der Agent sich vorzugsweise aufhält. Die Bewegungstrajektorie (rechts) zeigt, wie der Agent gelernt hat, das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Abprallverhalten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des Pucks zu prognostizieren und diesen rechtzeitig abzufangen.</a:t>
            </a:r>
          </a:p>
        </p:txBody>
      </p:sp>
      <p:pic>
        <p:nvPicPr>
          <p:cNvPr id="20" name="Grafik 19" descr="Ein Bild, das Text, Tisch enthält.&#10;&#10;Automatisch generierte Beschreibung">
            <a:extLst>
              <a:ext uri="{FF2B5EF4-FFF2-40B4-BE49-F238E27FC236}">
                <a16:creationId xmlns:a16="http://schemas.microsoft.com/office/drawing/2014/main" id="{F9DAD35F-A838-31F8-4CAA-C228F3EC380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361960" y="19775939"/>
            <a:ext cx="7232846" cy="4068476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D8A54979-2C32-5409-9BED-5DB3CDDD132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623657" y="19741253"/>
            <a:ext cx="10815784" cy="4231981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6E82AB81-B1C4-9AC3-3D1F-D2F00D6318BD}"/>
              </a:ext>
            </a:extLst>
          </p:cNvPr>
          <p:cNvSpPr txBox="1"/>
          <p:nvPr/>
        </p:nvSpPr>
        <p:spPr>
          <a:xfrm>
            <a:off x="15879608" y="23884068"/>
            <a:ext cx="124625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3: Programmablauf von der Extraktion der Spielinformation mittels klassischer Bildverarbeitung, über das Treffen einer Bewegungsentscheidung mit Reinforcement Learning (Spieleintelligenz) bis zur Bewegung am realen Airhockey-Tisch (Hardware-Schnittstelle). </a:t>
            </a:r>
          </a:p>
        </p:txBody>
      </p:sp>
      <p:pic>
        <p:nvPicPr>
          <p:cNvPr id="34" name="Grafik 33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B9CFED33-1623-6E9D-9626-044DA7379E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391692" y="25518514"/>
            <a:ext cx="4107247" cy="5970888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0E91913C-7A35-F7BE-51AD-0E4461712E03}"/>
              </a:ext>
            </a:extLst>
          </p:cNvPr>
          <p:cNvSpPr txBox="1"/>
          <p:nvPr/>
        </p:nvSpPr>
        <p:spPr>
          <a:xfrm>
            <a:off x="10391692" y="31574999"/>
            <a:ext cx="4548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4: Schematische Darstellung der Soft-Actor-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Netzwerkarchitektur .</a:t>
            </a:r>
          </a:p>
        </p:txBody>
      </p:sp>
    </p:spTree>
    <p:extLst>
      <p:ext uri="{BB962C8B-B14F-4D97-AF65-F5344CB8AC3E}">
        <p14:creationId xmlns:p14="http://schemas.microsoft.com/office/powerpoint/2010/main" val="1018630232"/>
      </p:ext>
    </p:extLst>
  </p:cSld>
  <p:clrMapOvr>
    <a:masterClrMapping/>
  </p:clrMapOvr>
</p:sld>
</file>

<file path=ppt/theme/theme1.xml><?xml version="1.0" encoding="utf-8"?>
<a:theme xmlns:a="http://schemas.openxmlformats.org/drawingml/2006/main" name="HHN_Deutsc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HN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HHN_Campus_KUE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914</Words>
  <Application>Microsoft Office PowerPoint</Application>
  <PresentationFormat>Benutzerdefiniert</PresentationFormat>
  <Paragraphs>67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</vt:i4>
      </vt:variant>
    </vt:vector>
  </HeadingPairs>
  <TitlesOfParts>
    <vt:vector size="8" baseType="lpstr">
      <vt:lpstr>Arial</vt:lpstr>
      <vt:lpstr>Calibri</vt:lpstr>
      <vt:lpstr>Courier New</vt:lpstr>
      <vt:lpstr>Wingdings</vt:lpstr>
      <vt:lpstr>HHN_Deutsch</vt:lpstr>
      <vt:lpstr>HHN_English</vt:lpstr>
      <vt:lpstr>HHN_Campus_KUEN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Amon</dc:creator>
  <cp:lastModifiedBy>Pascal Graf</cp:lastModifiedBy>
  <cp:revision>121</cp:revision>
  <cp:lastPrinted>2019-04-12T08:59:46Z</cp:lastPrinted>
  <dcterms:created xsi:type="dcterms:W3CDTF">2019-04-01T08:48:23Z</dcterms:created>
  <dcterms:modified xsi:type="dcterms:W3CDTF">2023-05-08T14:25:14Z</dcterms:modified>
</cp:coreProperties>
</file>

<file path=docProps/thumbnail.jpeg>
</file>